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2"/>
  </p:notesMasterIdLst>
  <p:sldIdLst>
    <p:sldId id="278" r:id="rId2"/>
    <p:sldId id="296" r:id="rId3"/>
    <p:sldId id="297" r:id="rId4"/>
    <p:sldId id="298" r:id="rId5"/>
    <p:sldId id="299" r:id="rId6"/>
    <p:sldId id="300" r:id="rId7"/>
    <p:sldId id="301" r:id="rId8"/>
    <p:sldId id="303" r:id="rId9"/>
    <p:sldId id="282" r:id="rId10"/>
    <p:sldId id="287" r:id="rId11"/>
    <p:sldId id="306" r:id="rId12"/>
    <p:sldId id="304" r:id="rId13"/>
    <p:sldId id="308" r:id="rId14"/>
    <p:sldId id="307" r:id="rId15"/>
    <p:sldId id="290" r:id="rId16"/>
    <p:sldId id="291" r:id="rId17"/>
    <p:sldId id="292" r:id="rId18"/>
    <p:sldId id="293" r:id="rId19"/>
    <p:sldId id="294" r:id="rId20"/>
    <p:sldId id="295" r:id="rId21"/>
  </p:sldIdLst>
  <p:sldSz cx="18288000" cy="10287000"/>
  <p:notesSz cx="6858000" cy="9144000"/>
  <p:embeddedFontLst>
    <p:embeddedFont>
      <p:font typeface="Aptos Narrow" panose="020B0004020202020204" pitchFamily="34" charset="0"/>
      <p:regular r:id="rId23"/>
      <p:bold r:id="rId24"/>
      <p:italic r:id="rId25"/>
      <p:boldItalic r:id="rId26"/>
    </p:embeddedFont>
    <p:embeddedFont>
      <p:font typeface="Codec Pro" panose="020B0604020202020204" charset="0"/>
      <p:regular r:id="rId27"/>
    </p:embeddedFont>
    <p:embeddedFont>
      <p:font typeface="English111 Adagio BT" panose="03030602030607080B05" pitchFamily="66" charset="0"/>
      <p:regular r:id="rId2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4" d="100"/>
          <a:sy n="44" d="100"/>
        </p:scale>
        <p:origin x="876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3200" b="1" i="0" u="none" strike="noStrike" kern="1200" spc="0" baseline="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pPr>
            <a:r>
              <a:rPr lang="it-IT" sz="3200" b="1" dirty="0">
                <a:solidFill>
                  <a:schemeClr val="accent1"/>
                </a:solidFill>
              </a:rPr>
              <a:t>N° di istituti con percorsi filiera avviati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200" b="1" i="0" u="none" strike="noStrike" kern="1200" spc="0" baseline="0">
              <a:solidFill>
                <a:srgbClr val="000099"/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>
        <c:manualLayout>
          <c:layoutTarget val="inner"/>
          <c:xMode val="edge"/>
          <c:yMode val="edge"/>
          <c:x val="9.9969816272965889E-2"/>
          <c:y val="0.12445432913345267"/>
          <c:w val="0.87086351706036746"/>
          <c:h val="0.6233826722558311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'Elvira per elaborazioni'!$B$53</c:f>
              <c:strCache>
                <c:ptCount val="1"/>
                <c:pt idx="0">
                  <c:v>SUD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1" i="0" u="none" strike="noStrike" kern="1200" baseline="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'Elvira per elaborazioni'!$C$52:$E$52</c:f>
              <c:strCache>
                <c:ptCount val="3"/>
                <c:pt idx="0">
                  <c:v>24/25</c:v>
                </c:pt>
                <c:pt idx="1">
                  <c:v>25/26</c:v>
                </c:pt>
                <c:pt idx="2">
                  <c:v>TOT</c:v>
                </c:pt>
              </c:strCache>
            </c:strRef>
          </c:cat>
          <c:val>
            <c:numRef>
              <c:f>'Elvira per elaborazioni'!$C$53:$E$53</c:f>
              <c:numCache>
                <c:formatCode>General</c:formatCode>
                <c:ptCount val="3"/>
                <c:pt idx="0">
                  <c:v>76</c:v>
                </c:pt>
                <c:pt idx="1">
                  <c:v>87</c:v>
                </c:pt>
                <c:pt idx="2">
                  <c:v>163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594-4E8C-916D-5452104C0DBE}"/>
            </c:ext>
          </c:extLst>
        </c:ser>
        <c:ser>
          <c:idx val="1"/>
          <c:order val="1"/>
          <c:tx>
            <c:strRef>
              <c:f>'Elvira per elaborazioni'!$B$54</c:f>
              <c:strCache>
                <c:ptCount val="1"/>
                <c:pt idx="0">
                  <c:v>CENTRO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1" i="0" u="none" strike="noStrike" kern="1200" baseline="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'Elvira per elaborazioni'!$C$52:$E$52</c:f>
              <c:strCache>
                <c:ptCount val="3"/>
                <c:pt idx="0">
                  <c:v>24/25</c:v>
                </c:pt>
                <c:pt idx="1">
                  <c:v>25/26</c:v>
                </c:pt>
                <c:pt idx="2">
                  <c:v>TOT</c:v>
                </c:pt>
              </c:strCache>
            </c:strRef>
          </c:cat>
          <c:val>
            <c:numRef>
              <c:f>'Elvira per elaborazioni'!$C$54:$E$54</c:f>
              <c:numCache>
                <c:formatCode>General</c:formatCode>
                <c:ptCount val="3"/>
                <c:pt idx="0">
                  <c:v>15</c:v>
                </c:pt>
                <c:pt idx="1">
                  <c:v>33</c:v>
                </c:pt>
                <c:pt idx="2">
                  <c:v>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594-4E8C-916D-5452104C0DBE}"/>
            </c:ext>
          </c:extLst>
        </c:ser>
        <c:ser>
          <c:idx val="2"/>
          <c:order val="2"/>
          <c:tx>
            <c:strRef>
              <c:f>'Elvira per elaborazioni'!$B$55</c:f>
              <c:strCache>
                <c:ptCount val="1"/>
                <c:pt idx="0">
                  <c:v>NORD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1" i="0" u="none" strike="noStrike" kern="1200" baseline="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'Elvira per elaborazioni'!$C$52:$E$52</c:f>
              <c:strCache>
                <c:ptCount val="3"/>
                <c:pt idx="0">
                  <c:v>24/25</c:v>
                </c:pt>
                <c:pt idx="1">
                  <c:v>25/26</c:v>
                </c:pt>
                <c:pt idx="2">
                  <c:v>TOT</c:v>
                </c:pt>
              </c:strCache>
            </c:strRef>
          </c:cat>
          <c:val>
            <c:numRef>
              <c:f>'Elvira per elaborazioni'!$C$55:$E$55</c:f>
              <c:numCache>
                <c:formatCode>General</c:formatCode>
                <c:ptCount val="3"/>
                <c:pt idx="0">
                  <c:v>41</c:v>
                </c:pt>
                <c:pt idx="1">
                  <c:v>54</c:v>
                </c:pt>
                <c:pt idx="2">
                  <c:v>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594-4E8C-916D-5452104C0D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27842144"/>
        <c:axId val="1027838784"/>
      </c:barChart>
      <c:catAx>
        <c:axId val="10278421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027838784"/>
        <c:crosses val="autoZero"/>
        <c:auto val="1"/>
        <c:lblAlgn val="ctr"/>
        <c:lblOffset val="100"/>
        <c:noMultiLvlLbl val="0"/>
      </c:catAx>
      <c:valAx>
        <c:axId val="10278387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0278421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0820898950131234"/>
          <c:y val="0.85662352013260257"/>
          <c:w val="0.57802635608048991"/>
          <c:h val="9.464812153096127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200" b="0" i="0" u="none" strike="noStrike" kern="1200" baseline="0">
              <a:solidFill>
                <a:srgbClr val="000099"/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it-IT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1" i="0" u="none" strike="noStrike" kern="1200" spc="0" baseline="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pPr>
            <a:r>
              <a:rPr lang="it-IT" sz="2800" b="1" dirty="0">
                <a:solidFill>
                  <a:schemeClr val="accent1"/>
                </a:solidFill>
              </a:rPr>
              <a:t>N° di percorsi</a:t>
            </a:r>
            <a:r>
              <a:rPr lang="it-IT" sz="2800" b="1" baseline="0" dirty="0">
                <a:solidFill>
                  <a:schemeClr val="accent1"/>
                </a:solidFill>
              </a:rPr>
              <a:t> filiera avviati</a:t>
            </a:r>
            <a:endParaRPr lang="it-IT" sz="2800" b="1" dirty="0">
              <a:solidFill>
                <a:schemeClr val="accent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1" i="0" u="none" strike="noStrike" kern="1200" spc="0" baseline="0">
              <a:solidFill>
                <a:srgbClr val="000099"/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'Elvira per elaborazioni'!$B$82</c:f>
              <c:strCache>
                <c:ptCount val="1"/>
                <c:pt idx="0">
                  <c:v>SUD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'Elvira per elaborazioni'!$C$52:$E$52</c:f>
              <c:strCache>
                <c:ptCount val="3"/>
                <c:pt idx="0">
                  <c:v>24/25</c:v>
                </c:pt>
                <c:pt idx="1">
                  <c:v>25/26</c:v>
                </c:pt>
                <c:pt idx="2">
                  <c:v>TOT</c:v>
                </c:pt>
              </c:strCache>
            </c:strRef>
          </c:cat>
          <c:val>
            <c:numRef>
              <c:f>'Elvira per elaborazioni'!$C$82:$E$82</c:f>
              <c:numCache>
                <c:formatCode>General</c:formatCode>
                <c:ptCount val="3"/>
                <c:pt idx="0">
                  <c:v>93</c:v>
                </c:pt>
                <c:pt idx="1">
                  <c:v>154</c:v>
                </c:pt>
                <c:pt idx="2">
                  <c:v>247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F73-4AC5-BB6F-83F75DD403C6}"/>
            </c:ext>
          </c:extLst>
        </c:ser>
        <c:ser>
          <c:idx val="1"/>
          <c:order val="1"/>
          <c:tx>
            <c:strRef>
              <c:f>'Elvira per elaborazioni'!$B$83</c:f>
              <c:strCache>
                <c:ptCount val="1"/>
                <c:pt idx="0">
                  <c:v>CENTRO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'Elvira per elaborazioni'!$C$52:$E$52</c:f>
              <c:strCache>
                <c:ptCount val="3"/>
                <c:pt idx="0">
                  <c:v>24/25</c:v>
                </c:pt>
                <c:pt idx="1">
                  <c:v>25/26</c:v>
                </c:pt>
                <c:pt idx="2">
                  <c:v>TOT</c:v>
                </c:pt>
              </c:strCache>
            </c:strRef>
          </c:cat>
          <c:val>
            <c:numRef>
              <c:f>'Elvira per elaborazioni'!$C$83:$E$83</c:f>
              <c:numCache>
                <c:formatCode>General</c:formatCode>
                <c:ptCount val="3"/>
                <c:pt idx="0">
                  <c:v>15</c:v>
                </c:pt>
                <c:pt idx="1">
                  <c:v>44</c:v>
                </c:pt>
                <c:pt idx="2">
                  <c:v>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F73-4AC5-BB6F-83F75DD403C6}"/>
            </c:ext>
          </c:extLst>
        </c:ser>
        <c:ser>
          <c:idx val="2"/>
          <c:order val="2"/>
          <c:tx>
            <c:strRef>
              <c:f>'Elvira per elaborazioni'!$B$84</c:f>
              <c:strCache>
                <c:ptCount val="1"/>
                <c:pt idx="0">
                  <c:v>NORD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'Elvira per elaborazioni'!$C$52:$E$52</c:f>
              <c:strCache>
                <c:ptCount val="3"/>
                <c:pt idx="0">
                  <c:v>24/25</c:v>
                </c:pt>
                <c:pt idx="1">
                  <c:v>25/26</c:v>
                </c:pt>
                <c:pt idx="2">
                  <c:v>TOT</c:v>
                </c:pt>
              </c:strCache>
            </c:strRef>
          </c:cat>
          <c:val>
            <c:numRef>
              <c:f>'Elvira per elaborazioni'!$C$84:$E$84</c:f>
              <c:numCache>
                <c:formatCode>General</c:formatCode>
                <c:ptCount val="3"/>
                <c:pt idx="0">
                  <c:v>52</c:v>
                </c:pt>
                <c:pt idx="1">
                  <c:v>83</c:v>
                </c:pt>
                <c:pt idx="2">
                  <c:v>135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F73-4AC5-BB6F-83F75DD403C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27842144"/>
        <c:axId val="1027838784"/>
      </c:barChart>
      <c:catAx>
        <c:axId val="10278421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027838784"/>
        <c:crosses val="autoZero"/>
        <c:auto val="1"/>
        <c:lblAlgn val="ctr"/>
        <c:lblOffset val="100"/>
        <c:noMultiLvlLbl val="0"/>
      </c:catAx>
      <c:valAx>
        <c:axId val="10278387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0278421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1" i="0" u="none" strike="noStrike" kern="1200" baseline="0">
              <a:solidFill>
                <a:srgbClr val="000099"/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80" b="1" i="0" u="none" strike="noStrike" kern="1200" spc="0" baseline="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pPr>
            <a:r>
              <a:rPr lang="it-IT" b="1">
                <a:solidFill>
                  <a:srgbClr val="000099"/>
                </a:solidFill>
              </a:rPr>
              <a:t>Istituti/Percorsi autorizzati AS 2026/27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80" b="1" i="0" u="none" strike="noStrike" kern="1200" spc="0" baseline="0">
              <a:solidFill>
                <a:srgbClr val="000099"/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Presentazione!$D$25</c:f>
              <c:strCache>
                <c:ptCount val="1"/>
                <c:pt idx="0">
                  <c:v>Istituti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Presentazione!$C$26:$C$29</c:f>
              <c:strCache>
                <c:ptCount val="4"/>
                <c:pt idx="0">
                  <c:v>SUD</c:v>
                </c:pt>
                <c:pt idx="1">
                  <c:v>CENTRO</c:v>
                </c:pt>
                <c:pt idx="2">
                  <c:v>NORD</c:v>
                </c:pt>
                <c:pt idx="3">
                  <c:v>TOTALE</c:v>
                </c:pt>
              </c:strCache>
            </c:strRef>
          </c:cat>
          <c:val>
            <c:numRef>
              <c:f>Presentazione!$D$26:$D$29</c:f>
              <c:numCache>
                <c:formatCode>General</c:formatCode>
                <c:ptCount val="4"/>
                <c:pt idx="0">
                  <c:v>195</c:v>
                </c:pt>
                <c:pt idx="1">
                  <c:v>76</c:v>
                </c:pt>
                <c:pt idx="2">
                  <c:v>127</c:v>
                </c:pt>
                <c:pt idx="3">
                  <c:v>398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6F1-469A-83BA-245D446A46A1}"/>
            </c:ext>
          </c:extLst>
        </c:ser>
        <c:ser>
          <c:idx val="1"/>
          <c:order val="1"/>
          <c:tx>
            <c:strRef>
              <c:f>Presentazione!$E$25</c:f>
              <c:strCache>
                <c:ptCount val="1"/>
                <c:pt idx="0">
                  <c:v>Percorsi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Presentazione!$C$26:$C$29</c:f>
              <c:strCache>
                <c:ptCount val="4"/>
                <c:pt idx="0">
                  <c:v>SUD</c:v>
                </c:pt>
                <c:pt idx="1">
                  <c:v>CENTRO</c:v>
                </c:pt>
                <c:pt idx="2">
                  <c:v>NORD</c:v>
                </c:pt>
                <c:pt idx="3">
                  <c:v>TOTALE</c:v>
                </c:pt>
              </c:strCache>
            </c:strRef>
          </c:cat>
          <c:val>
            <c:numRef>
              <c:f>Presentazione!$E$26:$E$29</c:f>
              <c:numCache>
                <c:formatCode>General</c:formatCode>
                <c:ptCount val="4"/>
                <c:pt idx="0">
                  <c:v>276</c:v>
                </c:pt>
                <c:pt idx="1">
                  <c:v>103</c:v>
                </c:pt>
                <c:pt idx="2">
                  <c:v>163</c:v>
                </c:pt>
                <c:pt idx="3">
                  <c:v>542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6F1-469A-83BA-245D446A46A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86272943"/>
        <c:axId val="286277263"/>
      </c:barChart>
      <c:catAx>
        <c:axId val="28627294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286277263"/>
        <c:crosses val="autoZero"/>
        <c:auto val="1"/>
        <c:lblAlgn val="ctr"/>
        <c:lblOffset val="100"/>
        <c:noMultiLvlLbl val="0"/>
      </c:catAx>
      <c:valAx>
        <c:axId val="28627726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28627294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2400"/>
      </a:pPr>
      <a:endParaRPr lang="it-I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A1C4082-9D1E-4840-8FBD-F3DA492FF2B1}" type="doc">
      <dgm:prSet loTypeId="urn:microsoft.com/office/officeart/2008/layout/HalfCircleOrganization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A22FF009-98C9-4220-8838-ACD43725FC6E}">
      <dgm:prSet phldrT="[Testo]" phldr="0" custT="1"/>
      <dgm:spPr/>
      <dgm:t>
        <a:bodyPr/>
        <a:lstStyle/>
        <a:p>
          <a:r>
            <a:rPr lang="it-IT" sz="3600" b="1" kern="12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FFFF"/>
              </a:highlight>
              <a:latin typeface="Arial"/>
              <a:ea typeface="+mj-ea"/>
              <a:cs typeface="Arial"/>
            </a:rPr>
            <a:t>OBIETTIVI</a:t>
          </a:r>
        </a:p>
      </dgm:t>
    </dgm:pt>
    <dgm:pt modelId="{49603BA8-A1E0-44CB-BB78-4E899C03280B}" type="parTrans" cxnId="{F7EA2AF8-E005-4C8E-B0C9-D7CF6A7DCFAC}">
      <dgm:prSet/>
      <dgm:spPr/>
      <dgm:t>
        <a:bodyPr/>
        <a:lstStyle/>
        <a:p>
          <a:endParaRPr lang="it-IT"/>
        </a:p>
      </dgm:t>
    </dgm:pt>
    <dgm:pt modelId="{BB85874A-9B63-4A6E-B580-4034F9E7F2AD}" type="sibTrans" cxnId="{F7EA2AF8-E005-4C8E-B0C9-D7CF6A7DCFAC}">
      <dgm:prSet/>
      <dgm:spPr/>
      <dgm:t>
        <a:bodyPr/>
        <a:lstStyle/>
        <a:p>
          <a:endParaRPr lang="it-IT"/>
        </a:p>
      </dgm:t>
    </dgm:pt>
    <dgm:pt modelId="{76241D79-92FA-4371-93A0-542D641C1348}">
      <dgm:prSet phldrT="[Testo]" phldr="0" custT="1"/>
      <dgm:spPr/>
      <dgm:t>
        <a:bodyPr/>
        <a:lstStyle/>
        <a:p>
          <a:r>
            <a:rPr lang="it-IT" sz="31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FAR CONOSCERE LE REALI OPPORTUNITA’ OFFERTE DALLA FILIERA</a:t>
          </a:r>
        </a:p>
      </dgm:t>
    </dgm:pt>
    <dgm:pt modelId="{3E5DA54A-5423-4C78-85A7-AB93B66114ED}" type="parTrans" cxnId="{7DA13FDD-DD70-4DFD-B96E-7AFA575BB79E}">
      <dgm:prSet/>
      <dgm:spPr/>
      <dgm:t>
        <a:bodyPr/>
        <a:lstStyle/>
        <a:p>
          <a:endParaRPr lang="it-IT"/>
        </a:p>
      </dgm:t>
    </dgm:pt>
    <dgm:pt modelId="{72F7A65C-5168-4206-829C-E56941E18C08}" type="sibTrans" cxnId="{7DA13FDD-DD70-4DFD-B96E-7AFA575BB79E}">
      <dgm:prSet/>
      <dgm:spPr/>
      <dgm:t>
        <a:bodyPr/>
        <a:lstStyle/>
        <a:p>
          <a:endParaRPr lang="it-IT"/>
        </a:p>
      </dgm:t>
    </dgm:pt>
    <dgm:pt modelId="{26C01237-9072-44E3-A10D-89F8E0FB3BA9}">
      <dgm:prSet phldrT="[Testo]" phldr="0" custT="1"/>
      <dgm:spPr/>
      <dgm:t>
        <a:bodyPr/>
        <a:lstStyle/>
        <a:p>
          <a:r>
            <a:rPr lang="it-IT" sz="31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RENDERE EFFETTIVA L’ATTIVAZIONE DEI PERCORSI AD INIZIO A.S. SUCCESSIVAMENTE ALL’AUTORIZZAZIONE</a:t>
          </a:r>
        </a:p>
      </dgm:t>
    </dgm:pt>
    <dgm:pt modelId="{308DA007-7F80-460F-B336-E8EA4E3EB480}" type="parTrans" cxnId="{3258B067-304E-4875-A46D-465815C4800B}">
      <dgm:prSet/>
      <dgm:spPr/>
      <dgm:t>
        <a:bodyPr/>
        <a:lstStyle/>
        <a:p>
          <a:endParaRPr lang="it-IT"/>
        </a:p>
      </dgm:t>
    </dgm:pt>
    <dgm:pt modelId="{B1D069BC-AD87-4F77-A5FA-EA6CB23343EA}" type="sibTrans" cxnId="{3258B067-304E-4875-A46D-465815C4800B}">
      <dgm:prSet/>
      <dgm:spPr/>
      <dgm:t>
        <a:bodyPr/>
        <a:lstStyle/>
        <a:p>
          <a:endParaRPr lang="it-IT"/>
        </a:p>
      </dgm:t>
    </dgm:pt>
    <dgm:pt modelId="{64B29526-86BD-4700-B71F-5D011EFD19E9}" type="pres">
      <dgm:prSet presAssocID="{5A1C4082-9D1E-4840-8FBD-F3DA492FF2B1}" presName="Name0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AEDE077C-2974-4D50-AD51-929A9EFEAAFD}" type="pres">
      <dgm:prSet presAssocID="{A22FF009-98C9-4220-8838-ACD43725FC6E}" presName="hierRoot1" presStyleCnt="0">
        <dgm:presLayoutVars>
          <dgm:hierBranch val="init"/>
        </dgm:presLayoutVars>
      </dgm:prSet>
      <dgm:spPr/>
    </dgm:pt>
    <dgm:pt modelId="{5D6BD902-E3E1-466B-AB5E-41347A40FAEB}" type="pres">
      <dgm:prSet presAssocID="{A22FF009-98C9-4220-8838-ACD43725FC6E}" presName="rootComposite1" presStyleCnt="0"/>
      <dgm:spPr/>
    </dgm:pt>
    <dgm:pt modelId="{6D52E43A-E99B-427C-BF14-56A84B5BDE1A}" type="pres">
      <dgm:prSet presAssocID="{A22FF009-98C9-4220-8838-ACD43725FC6E}" presName="rootText1" presStyleLbl="alignAcc1" presStyleIdx="0" presStyleCnt="0" custScaleY="47348">
        <dgm:presLayoutVars>
          <dgm:chPref val="3"/>
        </dgm:presLayoutVars>
      </dgm:prSet>
      <dgm:spPr/>
    </dgm:pt>
    <dgm:pt modelId="{022FB156-7E54-4013-990D-48EE9865D597}" type="pres">
      <dgm:prSet presAssocID="{A22FF009-98C9-4220-8838-ACD43725FC6E}" presName="topArc1" presStyleLbl="parChTrans1D1" presStyleIdx="0" presStyleCnt="6"/>
      <dgm:spPr/>
    </dgm:pt>
    <dgm:pt modelId="{BEEF6743-A48B-4C7D-998A-03A97B9320F7}" type="pres">
      <dgm:prSet presAssocID="{A22FF009-98C9-4220-8838-ACD43725FC6E}" presName="bottomArc1" presStyleLbl="parChTrans1D1" presStyleIdx="1" presStyleCnt="6"/>
      <dgm:spPr/>
    </dgm:pt>
    <dgm:pt modelId="{2CA9F7D8-F34A-4E6C-AF42-FC8D4795A4E8}" type="pres">
      <dgm:prSet presAssocID="{A22FF009-98C9-4220-8838-ACD43725FC6E}" presName="topConnNode1" presStyleLbl="node1" presStyleIdx="0" presStyleCnt="0"/>
      <dgm:spPr/>
    </dgm:pt>
    <dgm:pt modelId="{CA1F5428-957E-4314-B4DA-1F775F8DBB1E}" type="pres">
      <dgm:prSet presAssocID="{A22FF009-98C9-4220-8838-ACD43725FC6E}" presName="hierChild2" presStyleCnt="0"/>
      <dgm:spPr/>
    </dgm:pt>
    <dgm:pt modelId="{8AE6E064-0674-4C8F-9DB8-7BE55E4572CA}" type="pres">
      <dgm:prSet presAssocID="{3E5DA54A-5423-4C78-85A7-AB93B66114ED}" presName="Name28" presStyleLbl="parChTrans1D2" presStyleIdx="0" presStyleCnt="2"/>
      <dgm:spPr/>
    </dgm:pt>
    <dgm:pt modelId="{7BABCB96-B8E9-4616-8768-A9394222B979}" type="pres">
      <dgm:prSet presAssocID="{76241D79-92FA-4371-93A0-542D641C1348}" presName="hierRoot2" presStyleCnt="0">
        <dgm:presLayoutVars>
          <dgm:hierBranch val="init"/>
        </dgm:presLayoutVars>
      </dgm:prSet>
      <dgm:spPr/>
    </dgm:pt>
    <dgm:pt modelId="{D322B84D-80F4-45B1-A078-C4A2820E6EF7}" type="pres">
      <dgm:prSet presAssocID="{76241D79-92FA-4371-93A0-542D641C1348}" presName="rootComposite2" presStyleCnt="0"/>
      <dgm:spPr/>
    </dgm:pt>
    <dgm:pt modelId="{5D6E871B-E3B6-45E7-AA79-11923AD1C2DF}" type="pres">
      <dgm:prSet presAssocID="{76241D79-92FA-4371-93A0-542D641C1348}" presName="rootText2" presStyleLbl="alignAcc1" presStyleIdx="0" presStyleCnt="0" custScaleX="124427">
        <dgm:presLayoutVars>
          <dgm:chPref val="3"/>
        </dgm:presLayoutVars>
      </dgm:prSet>
      <dgm:spPr/>
    </dgm:pt>
    <dgm:pt modelId="{8DE04326-E761-4C6C-88F9-0F99288D24BD}" type="pres">
      <dgm:prSet presAssocID="{76241D79-92FA-4371-93A0-542D641C1348}" presName="topArc2" presStyleLbl="parChTrans1D1" presStyleIdx="2" presStyleCnt="6"/>
      <dgm:spPr/>
    </dgm:pt>
    <dgm:pt modelId="{E4D22DD0-9680-46C9-A2AD-B054D6125C40}" type="pres">
      <dgm:prSet presAssocID="{76241D79-92FA-4371-93A0-542D641C1348}" presName="bottomArc2" presStyleLbl="parChTrans1D1" presStyleIdx="3" presStyleCnt="6"/>
      <dgm:spPr/>
    </dgm:pt>
    <dgm:pt modelId="{237570ED-157F-4886-AE5A-E4C6FD36392F}" type="pres">
      <dgm:prSet presAssocID="{76241D79-92FA-4371-93A0-542D641C1348}" presName="topConnNode2" presStyleLbl="node2" presStyleIdx="0" presStyleCnt="0"/>
      <dgm:spPr/>
    </dgm:pt>
    <dgm:pt modelId="{EF5266F7-2D8B-4E05-81B6-9CAC043E764A}" type="pres">
      <dgm:prSet presAssocID="{76241D79-92FA-4371-93A0-542D641C1348}" presName="hierChild4" presStyleCnt="0"/>
      <dgm:spPr/>
    </dgm:pt>
    <dgm:pt modelId="{5FA5F00B-8F65-4022-8F18-6E6B0539DD2F}" type="pres">
      <dgm:prSet presAssocID="{76241D79-92FA-4371-93A0-542D641C1348}" presName="hierChild5" presStyleCnt="0"/>
      <dgm:spPr/>
    </dgm:pt>
    <dgm:pt modelId="{349125E7-4F2D-4C5C-8EE6-C29F18B8AA3D}" type="pres">
      <dgm:prSet presAssocID="{308DA007-7F80-460F-B336-E8EA4E3EB480}" presName="Name28" presStyleLbl="parChTrans1D2" presStyleIdx="1" presStyleCnt="2"/>
      <dgm:spPr/>
    </dgm:pt>
    <dgm:pt modelId="{6451761D-9F35-4FF8-8010-E6146D25F1B0}" type="pres">
      <dgm:prSet presAssocID="{26C01237-9072-44E3-A10D-89F8E0FB3BA9}" presName="hierRoot2" presStyleCnt="0">
        <dgm:presLayoutVars>
          <dgm:hierBranch val="init"/>
        </dgm:presLayoutVars>
      </dgm:prSet>
      <dgm:spPr/>
    </dgm:pt>
    <dgm:pt modelId="{A82FF261-7547-4BA7-A3A7-50509D186F58}" type="pres">
      <dgm:prSet presAssocID="{26C01237-9072-44E3-A10D-89F8E0FB3BA9}" presName="rootComposite2" presStyleCnt="0"/>
      <dgm:spPr/>
    </dgm:pt>
    <dgm:pt modelId="{C422A58C-1F8C-4096-94DA-31994C237EC3}" type="pres">
      <dgm:prSet presAssocID="{26C01237-9072-44E3-A10D-89F8E0FB3BA9}" presName="rootText2" presStyleLbl="alignAcc1" presStyleIdx="0" presStyleCnt="0" custScaleX="125598">
        <dgm:presLayoutVars>
          <dgm:chPref val="3"/>
        </dgm:presLayoutVars>
      </dgm:prSet>
      <dgm:spPr/>
    </dgm:pt>
    <dgm:pt modelId="{0136AE06-4DF3-4CFA-B5A5-F489EC539DB0}" type="pres">
      <dgm:prSet presAssocID="{26C01237-9072-44E3-A10D-89F8E0FB3BA9}" presName="topArc2" presStyleLbl="parChTrans1D1" presStyleIdx="4" presStyleCnt="6"/>
      <dgm:spPr/>
    </dgm:pt>
    <dgm:pt modelId="{F22AD6CE-1D6A-44F4-97C3-BB1DE0850323}" type="pres">
      <dgm:prSet presAssocID="{26C01237-9072-44E3-A10D-89F8E0FB3BA9}" presName="bottomArc2" presStyleLbl="parChTrans1D1" presStyleIdx="5" presStyleCnt="6"/>
      <dgm:spPr/>
    </dgm:pt>
    <dgm:pt modelId="{0E79A5F8-FB5F-4713-BEB0-2FCCDA4C5D26}" type="pres">
      <dgm:prSet presAssocID="{26C01237-9072-44E3-A10D-89F8E0FB3BA9}" presName="topConnNode2" presStyleLbl="node2" presStyleIdx="0" presStyleCnt="0"/>
      <dgm:spPr/>
    </dgm:pt>
    <dgm:pt modelId="{82BD7DE8-E5F0-405D-A944-4DEA0915F5C6}" type="pres">
      <dgm:prSet presAssocID="{26C01237-9072-44E3-A10D-89F8E0FB3BA9}" presName="hierChild4" presStyleCnt="0"/>
      <dgm:spPr/>
    </dgm:pt>
    <dgm:pt modelId="{82A162B1-F8E7-436D-A42D-D73FA3B7742E}" type="pres">
      <dgm:prSet presAssocID="{26C01237-9072-44E3-A10D-89F8E0FB3BA9}" presName="hierChild5" presStyleCnt="0"/>
      <dgm:spPr/>
    </dgm:pt>
    <dgm:pt modelId="{574B2A1E-680B-4CC5-806E-A8EB68B40390}" type="pres">
      <dgm:prSet presAssocID="{A22FF009-98C9-4220-8838-ACD43725FC6E}" presName="hierChild3" presStyleCnt="0"/>
      <dgm:spPr/>
    </dgm:pt>
  </dgm:ptLst>
  <dgm:cxnLst>
    <dgm:cxn modelId="{93F2BC04-2FE8-4665-B633-266ADB5959FB}" type="presOf" srcId="{3E5DA54A-5423-4C78-85A7-AB93B66114ED}" destId="{8AE6E064-0674-4C8F-9DB8-7BE55E4572CA}" srcOrd="0" destOrd="0" presId="urn:microsoft.com/office/officeart/2008/layout/HalfCircleOrganizationChart"/>
    <dgm:cxn modelId="{3424490F-7503-437F-AE29-C91365AFBE2E}" type="presOf" srcId="{76241D79-92FA-4371-93A0-542D641C1348}" destId="{237570ED-157F-4886-AE5A-E4C6FD36392F}" srcOrd="1" destOrd="0" presId="urn:microsoft.com/office/officeart/2008/layout/HalfCircleOrganizationChart"/>
    <dgm:cxn modelId="{5B47632F-3B88-4897-BF40-524CFE8C16BA}" type="presOf" srcId="{308DA007-7F80-460F-B336-E8EA4E3EB480}" destId="{349125E7-4F2D-4C5C-8EE6-C29F18B8AA3D}" srcOrd="0" destOrd="0" presId="urn:microsoft.com/office/officeart/2008/layout/HalfCircleOrganizationChart"/>
    <dgm:cxn modelId="{B93FF036-7090-4DE5-8221-E6A05C94AFA2}" type="presOf" srcId="{A22FF009-98C9-4220-8838-ACD43725FC6E}" destId="{6D52E43A-E99B-427C-BF14-56A84B5BDE1A}" srcOrd="0" destOrd="0" presId="urn:microsoft.com/office/officeart/2008/layout/HalfCircleOrganizationChart"/>
    <dgm:cxn modelId="{CDA79E62-C98D-4DF8-A8B9-7331638BB726}" type="presOf" srcId="{26C01237-9072-44E3-A10D-89F8E0FB3BA9}" destId="{C422A58C-1F8C-4096-94DA-31994C237EC3}" srcOrd="0" destOrd="0" presId="urn:microsoft.com/office/officeart/2008/layout/HalfCircleOrganizationChart"/>
    <dgm:cxn modelId="{3258B067-304E-4875-A46D-465815C4800B}" srcId="{A22FF009-98C9-4220-8838-ACD43725FC6E}" destId="{26C01237-9072-44E3-A10D-89F8E0FB3BA9}" srcOrd="1" destOrd="0" parTransId="{308DA007-7F80-460F-B336-E8EA4E3EB480}" sibTransId="{B1D069BC-AD87-4F77-A5FA-EA6CB23343EA}"/>
    <dgm:cxn modelId="{DC5B9393-F606-42A3-9F7F-D2D106F38971}" type="presOf" srcId="{A22FF009-98C9-4220-8838-ACD43725FC6E}" destId="{2CA9F7D8-F34A-4E6C-AF42-FC8D4795A4E8}" srcOrd="1" destOrd="0" presId="urn:microsoft.com/office/officeart/2008/layout/HalfCircleOrganizationChart"/>
    <dgm:cxn modelId="{C01344BD-7F49-4988-8795-D9A31BA19AE3}" type="presOf" srcId="{76241D79-92FA-4371-93A0-542D641C1348}" destId="{5D6E871B-E3B6-45E7-AA79-11923AD1C2DF}" srcOrd="0" destOrd="0" presId="urn:microsoft.com/office/officeart/2008/layout/HalfCircleOrganizationChart"/>
    <dgm:cxn modelId="{D3CD73D5-39EB-445F-AEF9-D22D00DA71F8}" type="presOf" srcId="{5A1C4082-9D1E-4840-8FBD-F3DA492FF2B1}" destId="{64B29526-86BD-4700-B71F-5D011EFD19E9}" srcOrd="0" destOrd="0" presId="urn:microsoft.com/office/officeart/2008/layout/HalfCircleOrganizationChart"/>
    <dgm:cxn modelId="{7DA13FDD-DD70-4DFD-B96E-7AFA575BB79E}" srcId="{A22FF009-98C9-4220-8838-ACD43725FC6E}" destId="{76241D79-92FA-4371-93A0-542D641C1348}" srcOrd="0" destOrd="0" parTransId="{3E5DA54A-5423-4C78-85A7-AB93B66114ED}" sibTransId="{72F7A65C-5168-4206-829C-E56941E18C08}"/>
    <dgm:cxn modelId="{003D21DF-F495-468F-B8F9-EA2A7472D5AE}" type="presOf" srcId="{26C01237-9072-44E3-A10D-89F8E0FB3BA9}" destId="{0E79A5F8-FB5F-4713-BEB0-2FCCDA4C5D26}" srcOrd="1" destOrd="0" presId="urn:microsoft.com/office/officeart/2008/layout/HalfCircleOrganizationChart"/>
    <dgm:cxn modelId="{F7EA2AF8-E005-4C8E-B0C9-D7CF6A7DCFAC}" srcId="{5A1C4082-9D1E-4840-8FBD-F3DA492FF2B1}" destId="{A22FF009-98C9-4220-8838-ACD43725FC6E}" srcOrd="0" destOrd="0" parTransId="{49603BA8-A1E0-44CB-BB78-4E899C03280B}" sibTransId="{BB85874A-9B63-4A6E-B580-4034F9E7F2AD}"/>
    <dgm:cxn modelId="{34A0EF5A-983B-4710-B750-F0B28D3FC853}" type="presParOf" srcId="{64B29526-86BD-4700-B71F-5D011EFD19E9}" destId="{AEDE077C-2974-4D50-AD51-929A9EFEAAFD}" srcOrd="0" destOrd="0" presId="urn:microsoft.com/office/officeart/2008/layout/HalfCircleOrganizationChart"/>
    <dgm:cxn modelId="{9634346E-FD3C-49CD-9411-155070D6CBCF}" type="presParOf" srcId="{AEDE077C-2974-4D50-AD51-929A9EFEAAFD}" destId="{5D6BD902-E3E1-466B-AB5E-41347A40FAEB}" srcOrd="0" destOrd="0" presId="urn:microsoft.com/office/officeart/2008/layout/HalfCircleOrganizationChart"/>
    <dgm:cxn modelId="{02AC9879-6B81-44FB-97D3-E0EBF7DD876D}" type="presParOf" srcId="{5D6BD902-E3E1-466B-AB5E-41347A40FAEB}" destId="{6D52E43A-E99B-427C-BF14-56A84B5BDE1A}" srcOrd="0" destOrd="0" presId="urn:microsoft.com/office/officeart/2008/layout/HalfCircleOrganizationChart"/>
    <dgm:cxn modelId="{F914AF6D-D8E0-4572-BCD9-1A58FE018F6E}" type="presParOf" srcId="{5D6BD902-E3E1-466B-AB5E-41347A40FAEB}" destId="{022FB156-7E54-4013-990D-48EE9865D597}" srcOrd="1" destOrd="0" presId="urn:microsoft.com/office/officeart/2008/layout/HalfCircleOrganizationChart"/>
    <dgm:cxn modelId="{ADD24CA2-D6E9-4677-8E44-1E535537548D}" type="presParOf" srcId="{5D6BD902-E3E1-466B-AB5E-41347A40FAEB}" destId="{BEEF6743-A48B-4C7D-998A-03A97B9320F7}" srcOrd="2" destOrd="0" presId="urn:microsoft.com/office/officeart/2008/layout/HalfCircleOrganizationChart"/>
    <dgm:cxn modelId="{928ECA40-5326-4245-B08B-2F09F4711B85}" type="presParOf" srcId="{5D6BD902-E3E1-466B-AB5E-41347A40FAEB}" destId="{2CA9F7D8-F34A-4E6C-AF42-FC8D4795A4E8}" srcOrd="3" destOrd="0" presId="urn:microsoft.com/office/officeart/2008/layout/HalfCircleOrganizationChart"/>
    <dgm:cxn modelId="{0DCB89C2-E388-4729-8AB4-1BA59EC42325}" type="presParOf" srcId="{AEDE077C-2974-4D50-AD51-929A9EFEAAFD}" destId="{CA1F5428-957E-4314-B4DA-1F775F8DBB1E}" srcOrd="1" destOrd="0" presId="urn:microsoft.com/office/officeart/2008/layout/HalfCircleOrganizationChart"/>
    <dgm:cxn modelId="{0B6ACBBC-8054-4E30-A5CF-49CE8BDFCB9F}" type="presParOf" srcId="{CA1F5428-957E-4314-B4DA-1F775F8DBB1E}" destId="{8AE6E064-0674-4C8F-9DB8-7BE55E4572CA}" srcOrd="0" destOrd="0" presId="urn:microsoft.com/office/officeart/2008/layout/HalfCircleOrganizationChart"/>
    <dgm:cxn modelId="{C2166CF3-D3B9-48E9-824B-4D7A5166FDF6}" type="presParOf" srcId="{CA1F5428-957E-4314-B4DA-1F775F8DBB1E}" destId="{7BABCB96-B8E9-4616-8768-A9394222B979}" srcOrd="1" destOrd="0" presId="urn:microsoft.com/office/officeart/2008/layout/HalfCircleOrganizationChart"/>
    <dgm:cxn modelId="{F2788E7F-CFC6-4D9C-BA40-81B6605899E1}" type="presParOf" srcId="{7BABCB96-B8E9-4616-8768-A9394222B979}" destId="{D322B84D-80F4-45B1-A078-C4A2820E6EF7}" srcOrd="0" destOrd="0" presId="urn:microsoft.com/office/officeart/2008/layout/HalfCircleOrganizationChart"/>
    <dgm:cxn modelId="{55A4E348-E2D6-4181-9A26-BD23E85884A9}" type="presParOf" srcId="{D322B84D-80F4-45B1-A078-C4A2820E6EF7}" destId="{5D6E871B-E3B6-45E7-AA79-11923AD1C2DF}" srcOrd="0" destOrd="0" presId="urn:microsoft.com/office/officeart/2008/layout/HalfCircleOrganizationChart"/>
    <dgm:cxn modelId="{C79E45FC-3F00-4913-848B-A27352A75369}" type="presParOf" srcId="{D322B84D-80F4-45B1-A078-C4A2820E6EF7}" destId="{8DE04326-E761-4C6C-88F9-0F99288D24BD}" srcOrd="1" destOrd="0" presId="urn:microsoft.com/office/officeart/2008/layout/HalfCircleOrganizationChart"/>
    <dgm:cxn modelId="{BA795B00-44E2-4EDD-92E4-051857C26ECA}" type="presParOf" srcId="{D322B84D-80F4-45B1-A078-C4A2820E6EF7}" destId="{E4D22DD0-9680-46C9-A2AD-B054D6125C40}" srcOrd="2" destOrd="0" presId="urn:microsoft.com/office/officeart/2008/layout/HalfCircleOrganizationChart"/>
    <dgm:cxn modelId="{457E7DAB-878F-4929-84F6-59DA076AF195}" type="presParOf" srcId="{D322B84D-80F4-45B1-A078-C4A2820E6EF7}" destId="{237570ED-157F-4886-AE5A-E4C6FD36392F}" srcOrd="3" destOrd="0" presId="urn:microsoft.com/office/officeart/2008/layout/HalfCircleOrganizationChart"/>
    <dgm:cxn modelId="{091D3586-E73C-463D-8544-F943962A3FE0}" type="presParOf" srcId="{7BABCB96-B8E9-4616-8768-A9394222B979}" destId="{EF5266F7-2D8B-4E05-81B6-9CAC043E764A}" srcOrd="1" destOrd="0" presId="urn:microsoft.com/office/officeart/2008/layout/HalfCircleOrganizationChart"/>
    <dgm:cxn modelId="{9C06BFCE-3D42-4A87-A00E-9063784E8D4D}" type="presParOf" srcId="{7BABCB96-B8E9-4616-8768-A9394222B979}" destId="{5FA5F00B-8F65-4022-8F18-6E6B0539DD2F}" srcOrd="2" destOrd="0" presId="urn:microsoft.com/office/officeart/2008/layout/HalfCircleOrganizationChart"/>
    <dgm:cxn modelId="{670DC11A-2C50-441C-BFC7-B5F9BC7E63E6}" type="presParOf" srcId="{CA1F5428-957E-4314-B4DA-1F775F8DBB1E}" destId="{349125E7-4F2D-4C5C-8EE6-C29F18B8AA3D}" srcOrd="2" destOrd="0" presId="urn:microsoft.com/office/officeart/2008/layout/HalfCircleOrganizationChart"/>
    <dgm:cxn modelId="{497685F2-7ADE-41C7-9510-B6FAE907EA44}" type="presParOf" srcId="{CA1F5428-957E-4314-B4DA-1F775F8DBB1E}" destId="{6451761D-9F35-4FF8-8010-E6146D25F1B0}" srcOrd="3" destOrd="0" presId="urn:microsoft.com/office/officeart/2008/layout/HalfCircleOrganizationChart"/>
    <dgm:cxn modelId="{48A342B0-7931-445E-8496-C8EB90108282}" type="presParOf" srcId="{6451761D-9F35-4FF8-8010-E6146D25F1B0}" destId="{A82FF261-7547-4BA7-A3A7-50509D186F58}" srcOrd="0" destOrd="0" presId="urn:microsoft.com/office/officeart/2008/layout/HalfCircleOrganizationChart"/>
    <dgm:cxn modelId="{9B710861-E173-4DF9-80CC-EBD74D77965C}" type="presParOf" srcId="{A82FF261-7547-4BA7-A3A7-50509D186F58}" destId="{C422A58C-1F8C-4096-94DA-31994C237EC3}" srcOrd="0" destOrd="0" presId="urn:microsoft.com/office/officeart/2008/layout/HalfCircleOrganizationChart"/>
    <dgm:cxn modelId="{08F1BA40-D58B-4FFD-992F-0FBD0F5FD1F9}" type="presParOf" srcId="{A82FF261-7547-4BA7-A3A7-50509D186F58}" destId="{0136AE06-4DF3-4CFA-B5A5-F489EC539DB0}" srcOrd="1" destOrd="0" presId="urn:microsoft.com/office/officeart/2008/layout/HalfCircleOrganizationChart"/>
    <dgm:cxn modelId="{85EACB14-70ED-46BC-B05E-C55673FACC20}" type="presParOf" srcId="{A82FF261-7547-4BA7-A3A7-50509D186F58}" destId="{F22AD6CE-1D6A-44F4-97C3-BB1DE0850323}" srcOrd="2" destOrd="0" presId="urn:microsoft.com/office/officeart/2008/layout/HalfCircleOrganizationChart"/>
    <dgm:cxn modelId="{70E8BC46-0C11-4F5D-BA38-3F2D37975241}" type="presParOf" srcId="{A82FF261-7547-4BA7-A3A7-50509D186F58}" destId="{0E79A5F8-FB5F-4713-BEB0-2FCCDA4C5D26}" srcOrd="3" destOrd="0" presId="urn:microsoft.com/office/officeart/2008/layout/HalfCircleOrganizationChart"/>
    <dgm:cxn modelId="{5B7F4ECE-6CEB-4953-AA67-7176069A2135}" type="presParOf" srcId="{6451761D-9F35-4FF8-8010-E6146D25F1B0}" destId="{82BD7DE8-E5F0-405D-A944-4DEA0915F5C6}" srcOrd="1" destOrd="0" presId="urn:microsoft.com/office/officeart/2008/layout/HalfCircleOrganizationChart"/>
    <dgm:cxn modelId="{0C50AD19-D40B-451B-B80D-9A7EB8AAB7C9}" type="presParOf" srcId="{6451761D-9F35-4FF8-8010-E6146D25F1B0}" destId="{82A162B1-F8E7-436D-A42D-D73FA3B7742E}" srcOrd="2" destOrd="0" presId="urn:microsoft.com/office/officeart/2008/layout/HalfCircleOrganizationChart"/>
    <dgm:cxn modelId="{4DD3070C-3529-48C8-86F8-FB0383802237}" type="presParOf" srcId="{AEDE077C-2974-4D50-AD51-929A9EFEAAFD}" destId="{574B2A1E-680B-4CC5-806E-A8EB68B40390}" srcOrd="2" destOrd="0" presId="urn:microsoft.com/office/officeart/2008/layout/HalfCircleOrganizationChar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9125E7-4F2D-4C5C-8EE6-C29F18B8AA3D}">
      <dsp:nvSpPr>
        <dsp:cNvPr id="0" name=""/>
        <dsp:cNvSpPr/>
      </dsp:nvSpPr>
      <dsp:spPr>
        <a:xfrm>
          <a:off x="8534399" y="1903578"/>
          <a:ext cx="4014892" cy="11595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79759"/>
              </a:lnTo>
              <a:lnTo>
                <a:pt x="4014892" y="579759"/>
              </a:lnTo>
              <a:lnTo>
                <a:pt x="4014892" y="115951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AE6E064-0674-4C8F-9DB8-7BE55E4572CA}">
      <dsp:nvSpPr>
        <dsp:cNvPr id="0" name=""/>
        <dsp:cNvSpPr/>
      </dsp:nvSpPr>
      <dsp:spPr>
        <a:xfrm>
          <a:off x="4487178" y="1903578"/>
          <a:ext cx="4047221" cy="1159519"/>
        </a:xfrm>
        <a:custGeom>
          <a:avLst/>
          <a:gdLst/>
          <a:ahLst/>
          <a:cxnLst/>
          <a:rect l="0" t="0" r="0" b="0"/>
          <a:pathLst>
            <a:path>
              <a:moveTo>
                <a:pt x="4047221" y="0"/>
              </a:moveTo>
              <a:lnTo>
                <a:pt x="4047221" y="579759"/>
              </a:lnTo>
              <a:lnTo>
                <a:pt x="0" y="579759"/>
              </a:lnTo>
              <a:lnTo>
                <a:pt x="0" y="115951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2FB156-7E54-4013-990D-48EE9865D597}">
      <dsp:nvSpPr>
        <dsp:cNvPr id="0" name=""/>
        <dsp:cNvSpPr/>
      </dsp:nvSpPr>
      <dsp:spPr>
        <a:xfrm>
          <a:off x="7154018" y="596413"/>
          <a:ext cx="2760761" cy="1307165"/>
        </a:xfrm>
        <a:prstGeom prst="arc">
          <a:avLst>
            <a:gd name="adj1" fmla="val 13200000"/>
            <a:gd name="adj2" fmla="val 192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EEF6743-A48B-4C7D-998A-03A97B9320F7}">
      <dsp:nvSpPr>
        <dsp:cNvPr id="0" name=""/>
        <dsp:cNvSpPr/>
      </dsp:nvSpPr>
      <dsp:spPr>
        <a:xfrm>
          <a:off x="7154018" y="596413"/>
          <a:ext cx="2760761" cy="1307165"/>
        </a:xfrm>
        <a:prstGeom prst="arc">
          <a:avLst>
            <a:gd name="adj1" fmla="val 2400000"/>
            <a:gd name="adj2" fmla="val 84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D52E43A-E99B-427C-BF14-56A84B5BDE1A}">
      <dsp:nvSpPr>
        <dsp:cNvPr id="0" name=""/>
        <dsp:cNvSpPr/>
      </dsp:nvSpPr>
      <dsp:spPr>
        <a:xfrm>
          <a:off x="5773637" y="831703"/>
          <a:ext cx="5521523" cy="836585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600" b="1" kern="12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FFFF"/>
              </a:highlight>
              <a:latin typeface="Arial"/>
              <a:ea typeface="+mj-ea"/>
              <a:cs typeface="Arial"/>
            </a:rPr>
            <a:t>OBIETTIVI</a:t>
          </a:r>
        </a:p>
      </dsp:txBody>
      <dsp:txXfrm>
        <a:off x="5773637" y="831703"/>
        <a:ext cx="5521523" cy="836585"/>
      </dsp:txXfrm>
    </dsp:sp>
    <dsp:sp modelId="{8DE04326-E761-4C6C-88F9-0F99288D24BD}">
      <dsp:nvSpPr>
        <dsp:cNvPr id="0" name=""/>
        <dsp:cNvSpPr/>
      </dsp:nvSpPr>
      <dsp:spPr>
        <a:xfrm>
          <a:off x="2769611" y="3063098"/>
          <a:ext cx="3435132" cy="2760761"/>
        </a:xfrm>
        <a:prstGeom prst="arc">
          <a:avLst>
            <a:gd name="adj1" fmla="val 13200000"/>
            <a:gd name="adj2" fmla="val 192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D22DD0-9680-46C9-A2AD-B054D6125C40}">
      <dsp:nvSpPr>
        <dsp:cNvPr id="0" name=""/>
        <dsp:cNvSpPr/>
      </dsp:nvSpPr>
      <dsp:spPr>
        <a:xfrm>
          <a:off x="2769611" y="3063098"/>
          <a:ext cx="3435132" cy="2760761"/>
        </a:xfrm>
        <a:prstGeom prst="arc">
          <a:avLst>
            <a:gd name="adj1" fmla="val 2400000"/>
            <a:gd name="adj2" fmla="val 84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D6E871B-E3B6-45E7-AA79-11923AD1C2DF}">
      <dsp:nvSpPr>
        <dsp:cNvPr id="0" name=""/>
        <dsp:cNvSpPr/>
      </dsp:nvSpPr>
      <dsp:spPr>
        <a:xfrm>
          <a:off x="1052045" y="3560035"/>
          <a:ext cx="6870265" cy="1766887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100" b="1" kern="12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FAR CONOSCERE LE REALI OPPORTUNITA’ OFFERTE DALLA FILIERA</a:t>
          </a:r>
        </a:p>
      </dsp:txBody>
      <dsp:txXfrm>
        <a:off x="1052045" y="3560035"/>
        <a:ext cx="6870265" cy="1766887"/>
      </dsp:txXfrm>
    </dsp:sp>
    <dsp:sp modelId="{0136AE06-4DF3-4CFA-B5A5-F489EC539DB0}">
      <dsp:nvSpPr>
        <dsp:cNvPr id="0" name=""/>
        <dsp:cNvSpPr/>
      </dsp:nvSpPr>
      <dsp:spPr>
        <a:xfrm>
          <a:off x="10815561" y="3063098"/>
          <a:ext cx="3467461" cy="2760761"/>
        </a:xfrm>
        <a:prstGeom prst="arc">
          <a:avLst>
            <a:gd name="adj1" fmla="val 13200000"/>
            <a:gd name="adj2" fmla="val 192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2AD6CE-1D6A-44F4-97C3-BB1DE0850323}">
      <dsp:nvSpPr>
        <dsp:cNvPr id="0" name=""/>
        <dsp:cNvSpPr/>
      </dsp:nvSpPr>
      <dsp:spPr>
        <a:xfrm>
          <a:off x="10815561" y="3063098"/>
          <a:ext cx="3467461" cy="2760761"/>
        </a:xfrm>
        <a:prstGeom prst="arc">
          <a:avLst>
            <a:gd name="adj1" fmla="val 2400000"/>
            <a:gd name="adj2" fmla="val 84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22A58C-1F8C-4096-94DA-31994C237EC3}">
      <dsp:nvSpPr>
        <dsp:cNvPr id="0" name=""/>
        <dsp:cNvSpPr/>
      </dsp:nvSpPr>
      <dsp:spPr>
        <a:xfrm>
          <a:off x="9081830" y="3560035"/>
          <a:ext cx="6934922" cy="1766887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100" b="1" kern="12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RENDERE EFFETTIVA L’ATTIVAZIONE DEI PERCORSI AD INIZIO A.S. SUCCESSIVAMENTE ALL’AUTORIZZAZIONE</a:t>
          </a:r>
        </a:p>
      </dsp:txBody>
      <dsp:txXfrm>
        <a:off x="9081830" y="3560035"/>
        <a:ext cx="6934922" cy="17668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alfCircleOrganizationChart">
  <dgm:title val=""/>
  <dgm:desc val=""/>
  <dgm:catLst>
    <dgm:cat type="hierarchy" pri="1500"/>
  </dgm:catLst>
  <dgm:samp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Name0">
    <dgm:varLst>
      <dgm:orgChart val="1"/>
      <dgm:chPref val="1"/>
      <dgm:dir/>
      <dgm:animOne val="branch"/>
      <dgm:animLvl val="lvl"/>
      <dgm:resizeHandles/>
    </dgm:varLst>
    <dgm:choose name="Name1">
      <dgm:if name="Name2" func="var" arg="dir" op="equ" val="norm">
        <dgm:alg type="hierChild">
          <dgm:param type="linDir" val="fromL"/>
        </dgm:alg>
      </dgm:if>
      <dgm:else name="Name3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2" refType="w" fact="10"/>
      <dgm:constr type="h" for="des" forName="rootComposite2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forEach name="Name4" axis="ch">
      <dgm:forEach name="Name5" axis="self" ptType="node">
        <dgm:layoutNode name="hierRoot1">
          <dgm:varLst>
            <dgm:hierBranch val="init"/>
          </dgm:varLst>
          <dgm:choose name="Name6">
            <dgm:if name="Name7" func="var" arg="hierBranch" op="equ" val="l">
              <dgm:alg type="hierRoot">
                <dgm:param type="hierAlign" val="tR"/>
              </dgm:alg>
              <dgm:constrLst>
                <dgm:constr type="alignOff" val="0.65"/>
              </dgm:constrLst>
            </dgm:if>
            <dgm:if name="Name8" func="var" arg="hierBranch" op="equ" val="r">
              <dgm:alg type="hierRoot">
                <dgm:param type="hierAlign" val="tL"/>
              </dgm:alg>
              <dgm:constrLst>
                <dgm:constr type="alignOff" val="0.65"/>
              </dgm:constrLst>
            </dgm:if>
            <dgm:if name="Name9" func="var" arg="hierBranch" op="equ" val="hang">
              <dgm:alg type="hierRoot"/>
              <dgm:constrLst>
                <dgm:constr type="alignOff" val="0.65"/>
              </dgm:constrLst>
            </dgm:if>
            <dgm:else name="Name10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1">
              <dgm:if name="Name12" func="var" arg="hierBranch" op="equ" val="init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3" func="var" arg="hierBranch" op="equ" val="l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4" func="var" arg="hierBranch" op="equ" val="r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else name="Name15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else>
            </dgm:choose>
            <dgm:layoutNode name="rootText1" styleLbl="alignAcc1">
              <dgm:varLst>
                <dgm:chPref val="3"/>
              </dgm:varLst>
              <dgm:alg type="tx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top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-140"/>
                  <dgm:adj idx="2" val="-40"/>
                </dgm:adjLst>
              </dgm:shape>
              <dgm:presOf/>
            </dgm:layoutNode>
            <dgm:layoutNode name="bottom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40"/>
                  <dgm:adj idx="2" val="140"/>
                </dgm:adjLst>
              </dgm:shape>
              <dgm:presOf/>
            </dgm:layoutNode>
            <dgm:layoutNode name="topConnNode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</dgm:layoutNode>
          </dgm:layoutNode>
          <dgm:layoutNode name="hierChild2">
            <dgm:choose name="Name16">
              <dgm:if name="Name17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18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19" func="var" arg="hierBranch" op="equ" val="hang">
                <dgm:choose name="Name20">
                  <dgm:if name="Name21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2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3">
                <dgm:choose name="Name24">
                  <dgm:if name="Name25" func="var" arg="dir" op="equ" val="norm">
                    <dgm:alg type="hierChild"/>
                  </dgm:if>
                  <dgm:else name="Name26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a" axis="ch" ptType="nonAsst">
              <dgm:forEach name="Name27" axis="precedSib" ptType="parTrans" st="-1" cnt="1">
                <dgm:layoutNode name="Name28">
                  <dgm:choose name="Name29">
                    <dgm:if name="Name30" func="var" arg="hierBranch" op="equ" val="std">
                      <dgm:choose name="Name31">
                        <dgm:if name="Name32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1"/>
                            <dgm:param type="dstNode" val="topArc2"/>
                          </dgm:alg>
                        </dgm:if>
                        <dgm:if name="Name33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3"/>
                            <dgm:param type="dstNode" val="topArc2"/>
                          </dgm:alg>
                        </dgm:if>
                        <dgm:else name="Name3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2"/>
                            <dgm:param type="dstNode" val="topArc2"/>
                          </dgm:alg>
                        </dgm:else>
                      </dgm:choose>
                    </dgm:if>
                    <dgm:if name="Name35" func="var" arg="hierBranch" op="equ" val="init">
                      <dgm:choose name="Name36">
                        <dgm:if name="Name37" axis="self" func="depth" op="lte" val="2">
                          <dgm:choose name="Name38">
                            <dgm:if name="Name39" axis="self" func="depth" op="lte" val="2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1"/>
                                <dgm:param type="dstNode" val="topArc2"/>
                              </dgm:alg>
                            </dgm:if>
                            <dgm:if name="Name40" axis="par" ptType="asst" func="cnt" op="equ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3"/>
                                <dgm:param type="dstNode" val="topArc2"/>
                              </dgm:alg>
                            </dgm:if>
                            <dgm:else name="Name4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2"/>
                                <dgm:param type="dstNode" val="topArc2"/>
                              </dgm:alg>
                            </dgm:else>
                          </dgm:choose>
                        </dgm:if>
                        <dgm:else name="Name42">
                          <dgm:choose name="Name43">
                            <dgm:if name="Name44" axis="par des" func="maxDepth" op="lte" val="1">
                              <dgm:choose name="Name45">
                                <dgm:if name="Name46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1"/>
                                    <dgm:param type="dstNode" val="topConnNode2"/>
                                  </dgm:alg>
                                </dgm:if>
                                <dgm:if name="Name47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3"/>
                                    <dgm:param type="dstNode" val="topConnNode2"/>
                                  </dgm:alg>
                                </dgm:if>
                                <dgm:else name="Name48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2"/>
                                    <dgm:param type="dstNode" val="topConnNode2"/>
                                  </dgm:alg>
                                </dgm:else>
                              </dgm:choose>
                            </dgm:if>
                            <dgm:else name="Name49">
                              <dgm:choose name="Name50">
                                <dgm:if name="Name51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1"/>
                                    <dgm:param type="dstNode" val="topArc2"/>
                                  </dgm:alg>
                                </dgm:if>
                                <dgm:if name="Name52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3"/>
                                    <dgm:param type="dstNode" val="topArc2"/>
                                  </dgm:alg>
                                </dgm:if>
                                <dgm:else name="Name53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2"/>
                                    <dgm:param type="dstNode" val="topArc2"/>
                                  </dgm:alg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54">
                      <dgm:choose name="Name55">
                        <dgm:if name="Name56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1"/>
                            <dgm:param type="dstNode" val="topConnNode2"/>
                          </dgm:alg>
                        </dgm:if>
                        <dgm:if name="Name57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3"/>
                            <dgm:param type="dstNode" val="topConnNode2"/>
                          </dgm:alg>
                        </dgm:if>
                        <dgm:else name="Name58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2"/>
                            <dgm:param type="dstNode" val="topConnNode2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2">
                <dgm:varLst>
                  <dgm:hierBranch val="init"/>
                </dgm:varLst>
                <dgm:choose name="Name59">
                  <dgm:if name="Name60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1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2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3" func="var" arg="hierBranch" op="equ" val="init">
                    <dgm:choose name="Name64">
                      <dgm:if name="Name65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6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layoutNode name="rootComposite2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8">
                    <dgm:if name="Name69" func="var" arg="hierBranch" op="equ" val="init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0" func="var" arg="hierBranch" op="equ" val="l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1" func="var" arg="hierBranch" op="equ" val="r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else name="Name72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else>
                  </dgm:choose>
                  <dgm:layoutNode name="rootText2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2" moveWith="rootText2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4">
                  <dgm:choose name="Name73">
                    <dgm:if name="Name7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6" func="var" arg="hierBranch" op="equ" val="hang">
                      <dgm:choose name="Name77">
                        <dgm:if name="Name7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80" func="var" arg="hierBranch" op="equ" val="std">
                      <dgm:choose name="Name81">
                        <dgm:if name="Name82" func="var" arg="dir" op="equ" val="norm">
                          <dgm:alg type="hierChild"/>
                        </dgm:if>
                        <dgm:else name="Name8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4" func="var" arg="hierBranch" op="equ" val="init">
                      <dgm:choose name="Name85">
                        <dgm:if name="Name8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87">
                          <dgm:choose name="Name88">
                            <dgm:if name="Name89" func="var" arg="dir" op="equ" val="norm">
                              <dgm:alg type="hierChild"/>
                            </dgm:if>
                            <dgm:else name="Name9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91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2" ref="rep2a"/>
                </dgm:layoutNode>
                <dgm:layoutNode name="hierChild5">
                  <dgm:choose name="Name93">
                    <dgm:if name="Name9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6" ref="rep2b"/>
                </dgm:layoutNode>
              </dgm:layoutNode>
            </dgm:forEach>
          </dgm:layoutNode>
          <dgm:layoutNode name="hierChild3">
            <dgm:choose name="Name97">
              <dgm:if name="Name9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b" axis="ch" ptType="asst">
              <dgm:forEach name="Name100" axis="precedSib" ptType="parTrans" st="-1" cnt="1">
                <dgm:layoutNode name="Name101">
                  <dgm:choose name="Name102">
                    <dgm:if name="Name103" axis="self" func="depth" op="lte" val="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1"/>
                        <dgm:param type="dstNode" val="topConnNode3"/>
                      </dgm:alg>
                    </dgm:if>
                    <dgm:if name="Name104" axis="par" ptType="asst" func="cnt" op="equ" val="1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3"/>
                        <dgm:param type="dstNode" val="topConnNode3"/>
                      </dgm:alg>
                    </dgm:if>
                    <dgm:else name="Name10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2"/>
                        <dgm:param type="dstNode" val="topConnNode3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3">
                <dgm:varLst>
                  <dgm:hierBranch val="init"/>
                </dgm:varLst>
                <dgm:choose name="Name106">
                  <dgm:if name="Name107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8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9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0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1" func="var" arg="hierBranch" op="equ" val="init">
                    <dgm:choose name="Name112">
                      <dgm:if name="Name113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14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15"/>
                </dgm:choose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16">
                    <dgm:if name="Name117" func="var" arg="hierBranch" op="equ" val="init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8" func="var" arg="hierBranch" op="equ" val="l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9" func="var" arg="hierBranch" op="equ" val="r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else name="Name120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else>
                  </dgm:choose>
                  <dgm:layoutNode name="rootText3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3" moveWith="rootText3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6">
                  <dgm:choose name="Name121">
                    <dgm:if name="Name12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24" func="var" arg="hierBranch" op="equ" val="hang">
                      <dgm:choose name="Name125">
                        <dgm:if name="Name12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2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28" func="var" arg="hierBranch" op="equ" val="std">
                      <dgm:choose name="Name129">
                        <dgm:if name="Name130" func="var" arg="dir" op="equ" val="norm">
                          <dgm:alg type="hierChild"/>
                        </dgm:if>
                        <dgm:else name="Name13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2" func="var" arg="hierBranch" op="equ" val="init">
                      <dgm:choose name="Name133">
                        <dgm:if name="Name134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35">
                          <dgm:alg type="hierChild"/>
                        </dgm:else>
                      </dgm:choose>
                    </dgm:if>
                    <dgm:else name="Name136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37" ref="rep2a"/>
                </dgm:layoutNode>
                <dgm:layoutNode name="hierChild7">
                  <dgm:choose name="Name138">
                    <dgm:if name="Name13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41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1D5D6F-93C7-43EE-A10B-E2D5C70FCCF9}" type="datetimeFigureOut">
              <a:t>27/01/2026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BB3F6B-7809-43B8-88BE-F3949CF50130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23278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6">
            <a:extLst>
              <a:ext uri="{FF2B5EF4-FFF2-40B4-BE49-F238E27FC236}">
                <a16:creationId xmlns:a16="http://schemas.microsoft.com/office/drawing/2014/main" id="{40062CE8-B9AD-9B45-5A6F-100106A9B281}"/>
              </a:ext>
            </a:extLst>
          </p:cNvPr>
          <p:cNvSpPr/>
          <p:nvPr userDrawn="1"/>
        </p:nvSpPr>
        <p:spPr>
          <a:xfrm>
            <a:off x="304800" y="266700"/>
            <a:ext cx="4888004" cy="1492355"/>
          </a:xfrm>
          <a:custGeom>
            <a:avLst/>
            <a:gdLst/>
            <a:ahLst/>
            <a:cxnLst/>
            <a:rect l="l" t="t" r="r" b="b"/>
            <a:pathLst>
              <a:path w="4888004" h="1492355">
                <a:moveTo>
                  <a:pt x="0" y="0"/>
                </a:moveTo>
                <a:lnTo>
                  <a:pt x="4888004" y="0"/>
                </a:lnTo>
                <a:lnTo>
                  <a:pt x="4888004" y="1492355"/>
                </a:lnTo>
                <a:lnTo>
                  <a:pt x="0" y="149235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7">
            <a:extLst>
              <a:ext uri="{FF2B5EF4-FFF2-40B4-BE49-F238E27FC236}">
                <a16:creationId xmlns:a16="http://schemas.microsoft.com/office/drawing/2014/main" id="{C72F7DE0-256D-B996-E9A6-E819996FFF84}"/>
              </a:ext>
            </a:extLst>
          </p:cNvPr>
          <p:cNvSpPr txBox="1"/>
          <p:nvPr userDrawn="1"/>
        </p:nvSpPr>
        <p:spPr>
          <a:xfrm>
            <a:off x="3875" y="9594503"/>
            <a:ext cx="18284125" cy="692497"/>
          </a:xfrm>
          <a:prstGeom prst="rect">
            <a:avLst/>
          </a:prstGeom>
          <a:solidFill>
            <a:srgbClr val="005EA4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060065" algn="ctr"/>
                <a:tab pos="6120130" algn="r"/>
              </a:tabLst>
              <a:defRPr/>
            </a:pPr>
            <a:r>
              <a:rPr lang="it-IT" sz="2800" i="1" dirty="0">
                <a:solidFill>
                  <a:schemeClr val="bg1"/>
                </a:solidFill>
                <a:effectLst/>
                <a:latin typeface="English111 Adagio BT"/>
                <a:ea typeface="Times New Roman" panose="02020603050405020304" pitchFamily="18" charset="0"/>
                <a:cs typeface="Arial" panose="020B0604020202020204" pitchFamily="34" charset="0"/>
              </a:rPr>
              <a:t>Direzione Generale per l’istruzione tecnica e professionale e per la formazione tecnica superiore</a:t>
            </a:r>
            <a:endParaRPr lang="it-IT" sz="2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buNone/>
              <a:tabLst>
                <a:tab pos="3060065" algn="ctr"/>
                <a:tab pos="6120130" algn="r"/>
              </a:tabLst>
            </a:pPr>
            <a:endParaRPr lang="it-IT" sz="1100" b="1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Freeform 3">
            <a:extLst>
              <a:ext uri="{FF2B5EF4-FFF2-40B4-BE49-F238E27FC236}">
                <a16:creationId xmlns:a16="http://schemas.microsoft.com/office/drawing/2014/main" id="{AE0E14A1-F9EB-4EEC-3998-07FB7D95D426}"/>
              </a:ext>
            </a:extLst>
          </p:cNvPr>
          <p:cNvSpPr/>
          <p:nvPr userDrawn="1"/>
        </p:nvSpPr>
        <p:spPr>
          <a:xfrm>
            <a:off x="76200" y="114300"/>
            <a:ext cx="18135600" cy="9372599"/>
          </a:xfrm>
          <a:custGeom>
            <a:avLst/>
            <a:gdLst/>
            <a:ahLst/>
            <a:cxnLst/>
            <a:rect l="l" t="t" r="r" b="b"/>
            <a:pathLst>
              <a:path w="846998" h="468879">
                <a:moveTo>
                  <a:pt x="23586" y="0"/>
                </a:moveTo>
                <a:lnTo>
                  <a:pt x="823412" y="0"/>
                </a:lnTo>
                <a:cubicBezTo>
                  <a:pt x="829667" y="0"/>
                  <a:pt x="835666" y="2485"/>
                  <a:pt x="840090" y="6908"/>
                </a:cubicBezTo>
                <a:cubicBezTo>
                  <a:pt x="844513" y="11331"/>
                  <a:pt x="846998" y="17330"/>
                  <a:pt x="846998" y="23586"/>
                </a:cubicBezTo>
                <a:lnTo>
                  <a:pt x="846998" y="445293"/>
                </a:lnTo>
                <a:cubicBezTo>
                  <a:pt x="846998" y="458319"/>
                  <a:pt x="836438" y="468879"/>
                  <a:pt x="823412" y="468879"/>
                </a:cubicBezTo>
                <a:lnTo>
                  <a:pt x="23586" y="468879"/>
                </a:lnTo>
                <a:cubicBezTo>
                  <a:pt x="10560" y="468879"/>
                  <a:pt x="0" y="458319"/>
                  <a:pt x="0" y="445293"/>
                </a:cubicBezTo>
                <a:lnTo>
                  <a:pt x="0" y="23586"/>
                </a:lnTo>
                <a:cubicBezTo>
                  <a:pt x="0" y="10560"/>
                  <a:pt x="10560" y="0"/>
                  <a:pt x="23586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19050" cap="rnd">
            <a:solidFill>
              <a:srgbClr val="0966A4"/>
            </a:solidFill>
            <a:prstDash val="solid"/>
            <a:round/>
          </a:ln>
        </p:spPr>
        <p:txBody>
          <a:bodyPr/>
          <a:lstStyle/>
          <a:p>
            <a:endParaRPr lang="it-IT"/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25663821-993D-C589-1F22-01204CEFE762}"/>
              </a:ext>
            </a:extLst>
          </p:cNvPr>
          <p:cNvSpPr/>
          <p:nvPr userDrawn="1"/>
        </p:nvSpPr>
        <p:spPr>
          <a:xfrm>
            <a:off x="304800" y="266700"/>
            <a:ext cx="4888004" cy="1492355"/>
          </a:xfrm>
          <a:custGeom>
            <a:avLst/>
            <a:gdLst/>
            <a:ahLst/>
            <a:cxnLst/>
            <a:rect l="l" t="t" r="r" b="b"/>
            <a:pathLst>
              <a:path w="4888004" h="1492355">
                <a:moveTo>
                  <a:pt x="0" y="0"/>
                </a:moveTo>
                <a:lnTo>
                  <a:pt x="4888004" y="0"/>
                </a:lnTo>
                <a:lnTo>
                  <a:pt x="4888004" y="1492355"/>
                </a:lnTo>
                <a:lnTo>
                  <a:pt x="0" y="1492355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svg"/><Relationship Id="rId7" Type="http://schemas.openxmlformats.org/officeDocument/2006/relationships/diagramColors" Target="../diagrams/colors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005B5D-9753-4D57-AF94-3EB61E3FA2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>
            <a:extLst>
              <a:ext uri="{FF2B5EF4-FFF2-40B4-BE49-F238E27FC236}">
                <a16:creationId xmlns:a16="http://schemas.microsoft.com/office/drawing/2014/main" id="{3668B914-A627-6BDB-0FF1-A54EEE874CF7}"/>
              </a:ext>
            </a:extLst>
          </p:cNvPr>
          <p:cNvSpPr/>
          <p:nvPr/>
        </p:nvSpPr>
        <p:spPr>
          <a:xfrm>
            <a:off x="16800430" y="8886198"/>
            <a:ext cx="458870" cy="372102"/>
          </a:xfrm>
          <a:custGeom>
            <a:avLst/>
            <a:gdLst/>
            <a:ahLst/>
            <a:cxnLst/>
            <a:rect l="l" t="t" r="r" b="b"/>
            <a:pathLst>
              <a:path w="458870" h="372102">
                <a:moveTo>
                  <a:pt x="0" y="0"/>
                </a:moveTo>
                <a:lnTo>
                  <a:pt x="458870" y="0"/>
                </a:lnTo>
                <a:lnTo>
                  <a:pt x="458870" y="372102"/>
                </a:lnTo>
                <a:lnTo>
                  <a:pt x="0" y="37210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2899D615-12E1-2E52-3EDB-E6DD59924570}"/>
              </a:ext>
            </a:extLst>
          </p:cNvPr>
          <p:cNvSpPr txBox="1"/>
          <p:nvPr/>
        </p:nvSpPr>
        <p:spPr>
          <a:xfrm>
            <a:off x="5460471" y="4919386"/>
            <a:ext cx="8149730" cy="13315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0079"/>
              </a:lnSpc>
            </a:pPr>
            <a:r>
              <a:rPr lang="en-US" sz="7199">
                <a:solidFill>
                  <a:srgbClr val="FFFFFF"/>
                </a:solidFill>
                <a:latin typeface="Codec Pro"/>
                <a:ea typeface="Codec Pro"/>
                <a:cs typeface="Codec Pro"/>
                <a:sym typeface="Codec Pro"/>
              </a:rPr>
              <a:t>OECD  GNE - SR 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D08005C7-D052-AB8E-36D2-B756293EAF73}"/>
              </a:ext>
            </a:extLst>
          </p:cNvPr>
          <p:cNvSpPr txBox="1"/>
          <p:nvPr/>
        </p:nvSpPr>
        <p:spPr>
          <a:xfrm>
            <a:off x="1676400" y="3790007"/>
            <a:ext cx="15582900" cy="187743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it-IT" sz="40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LA FILIERA FORMATIVA TECNOLOGICO – PROFESSIONALE </a:t>
            </a:r>
          </a:p>
          <a:p>
            <a:endParaRPr lang="it-IT" sz="3600" dirty="0">
              <a:solidFill>
                <a:schemeClr val="accent1"/>
              </a:solidFill>
              <a:latin typeface="Arial"/>
              <a:cs typeface="Arial"/>
            </a:endParaRPr>
          </a:p>
          <a:p>
            <a:pPr algn="ctr"/>
            <a:r>
              <a:rPr lang="it-IT" sz="40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AZIONI PER LA PROMOZIONE E L’ORIENTAMENTO</a:t>
            </a:r>
          </a:p>
        </p:txBody>
      </p:sp>
    </p:spTree>
    <p:extLst>
      <p:ext uri="{BB962C8B-B14F-4D97-AF65-F5344CB8AC3E}">
        <p14:creationId xmlns:p14="http://schemas.microsoft.com/office/powerpoint/2010/main" val="34364987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767642-A0BD-ACF2-90A3-D3449DFB17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>
            <a:extLst>
              <a:ext uri="{FF2B5EF4-FFF2-40B4-BE49-F238E27FC236}">
                <a16:creationId xmlns:a16="http://schemas.microsoft.com/office/drawing/2014/main" id="{C851C5F1-FB12-9FAC-97A3-22E7A28AA627}"/>
              </a:ext>
            </a:extLst>
          </p:cNvPr>
          <p:cNvSpPr/>
          <p:nvPr/>
        </p:nvSpPr>
        <p:spPr>
          <a:xfrm>
            <a:off x="16800430" y="8886198"/>
            <a:ext cx="458870" cy="372102"/>
          </a:xfrm>
          <a:custGeom>
            <a:avLst/>
            <a:gdLst/>
            <a:ahLst/>
            <a:cxnLst/>
            <a:rect l="l" t="t" r="r" b="b"/>
            <a:pathLst>
              <a:path w="458870" h="372102">
                <a:moveTo>
                  <a:pt x="0" y="0"/>
                </a:moveTo>
                <a:lnTo>
                  <a:pt x="458870" y="0"/>
                </a:lnTo>
                <a:lnTo>
                  <a:pt x="458870" y="372102"/>
                </a:lnTo>
                <a:lnTo>
                  <a:pt x="0" y="37210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050701E3-C049-3AA1-2FD9-99C9333E2925}"/>
              </a:ext>
            </a:extLst>
          </p:cNvPr>
          <p:cNvSpPr txBox="1"/>
          <p:nvPr/>
        </p:nvSpPr>
        <p:spPr>
          <a:xfrm>
            <a:off x="5468091" y="4838700"/>
            <a:ext cx="8149730" cy="13315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0079"/>
              </a:lnSpc>
            </a:pPr>
            <a:r>
              <a:rPr lang="en-US" sz="7199" dirty="0">
                <a:solidFill>
                  <a:srgbClr val="FFFFFF"/>
                </a:solidFill>
                <a:latin typeface="Codec Pro"/>
                <a:ea typeface="Codec Pro"/>
                <a:cs typeface="Codec Pro"/>
                <a:sym typeface="Codec Pro"/>
              </a:rPr>
              <a:t>OECD  GNE - SR </a:t>
            </a:r>
          </a:p>
        </p:txBody>
      </p:sp>
      <p:sp>
        <p:nvSpPr>
          <p:cNvPr id="9" name="Segnaposto contenuto 2">
            <a:extLst>
              <a:ext uri="{FF2B5EF4-FFF2-40B4-BE49-F238E27FC236}">
                <a16:creationId xmlns:a16="http://schemas.microsoft.com/office/drawing/2014/main" id="{58A39610-BCD8-6F3F-82E1-2E30883C9938}"/>
              </a:ext>
            </a:extLst>
          </p:cNvPr>
          <p:cNvSpPr>
            <a:spLocks noGrp="1"/>
          </p:cNvSpPr>
          <p:nvPr/>
        </p:nvSpPr>
        <p:spPr>
          <a:xfrm>
            <a:off x="1431975" y="3690221"/>
            <a:ext cx="14589841" cy="556807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it-IT" dirty="0">
              <a:solidFill>
                <a:schemeClr val="accent1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it-IT" dirty="0">
              <a:solidFill>
                <a:schemeClr val="accent1"/>
              </a:solidFill>
              <a:latin typeface="Arial"/>
              <a:cs typeface="Arial"/>
            </a:endParaRPr>
          </a:p>
        </p:txBody>
      </p:sp>
      <p:sp>
        <p:nvSpPr>
          <p:cNvPr id="10" name="Titolo 1">
            <a:extLst>
              <a:ext uri="{FF2B5EF4-FFF2-40B4-BE49-F238E27FC236}">
                <a16:creationId xmlns:a16="http://schemas.microsoft.com/office/drawing/2014/main" id="{47D59D2D-0D98-D692-4DE0-DD3DEA71AD9A}"/>
              </a:ext>
            </a:extLst>
          </p:cNvPr>
          <p:cNvSpPr>
            <a:spLocks noGrp="1"/>
          </p:cNvSpPr>
          <p:nvPr/>
        </p:nvSpPr>
        <p:spPr>
          <a:xfrm>
            <a:off x="4724400" y="331065"/>
            <a:ext cx="14258003" cy="15786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11000"/>
              </a:lnSpc>
            </a:pPr>
            <a:r>
              <a:rPr lang="it-IT" sz="34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FF"/>
                </a:highlight>
                <a:latin typeface="Arial"/>
                <a:cs typeface="Arial"/>
              </a:rPr>
              <a:t>LE AZIONI DI PROMOZIONE DELLA FILIERA FORMATIVA </a:t>
            </a:r>
          </a:p>
          <a:p>
            <a:pPr algn="ctr">
              <a:lnSpc>
                <a:spcPct val="111000"/>
              </a:lnSpc>
              <a:spcAft>
                <a:spcPts val="1200"/>
              </a:spcAft>
            </a:pPr>
            <a:r>
              <a:rPr lang="it-IT" sz="34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FF"/>
                </a:highlight>
                <a:latin typeface="Arial"/>
                <a:cs typeface="Arial"/>
              </a:rPr>
              <a:t>TECNOLOGICO – PROFESSIONALE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A6A52325-0050-CE09-544C-9CC73DC0B56E}"/>
              </a:ext>
            </a:extLst>
          </p:cNvPr>
          <p:cNvSpPr txBox="1"/>
          <p:nvPr/>
        </p:nvSpPr>
        <p:spPr>
          <a:xfrm>
            <a:off x="4724400" y="2172728"/>
            <a:ext cx="9144000" cy="627223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Arial"/>
              </a:rPr>
              <a:t>OPPORTUNITA’ OFFERTE DALLA FILIERA </a:t>
            </a:r>
            <a:endParaRPr kumimoji="0" lang="it-IT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40EDC0D1-E112-06F1-70CA-15F95707CEC3}"/>
              </a:ext>
            </a:extLst>
          </p:cNvPr>
          <p:cNvSpPr txBox="1"/>
          <p:nvPr/>
        </p:nvSpPr>
        <p:spPr>
          <a:xfrm>
            <a:off x="584485" y="3434581"/>
            <a:ext cx="17093915" cy="88939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57200" defTabSz="1600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it-IT" sz="3100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Percorsi integrati in rete per un accesso diretto e qualificato nel mondo del lavoro (4 anni scuola secondaria di secondo grado + 2 anni percorso di specializzazione ITS. Questo modello di integrazione consente più facilmente agli studenti di acquisire competenze di elevata specializzazione richieste dal mondo produttivo)</a:t>
            </a:r>
          </a:p>
          <a:p>
            <a:pPr marL="457200" indent="-457200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ü"/>
              <a:defRPr/>
            </a:pPr>
            <a:r>
              <a:rPr kumimoji="0" lang="it-IT" sz="3100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Sinergie rafforzate con i contesti produttivi e partecipazione diretta delle imprese che consentono di progettare p</a:t>
            </a:r>
            <a:r>
              <a:rPr lang="it-IT" sz="3100" dirty="0" err="1">
                <a:solidFill>
                  <a:srgbClr val="4F81B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ercorsi</a:t>
            </a:r>
            <a:r>
              <a:rPr lang="it-IT" sz="3100" dirty="0">
                <a:solidFill>
                  <a:srgbClr val="4F81B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rispondenti alle effettive ed attuali esigenze del mondo del lavoro</a:t>
            </a:r>
          </a:p>
          <a:p>
            <a:pPr marL="457200" indent="-457200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ü"/>
              <a:defRPr/>
            </a:pPr>
            <a:r>
              <a:rPr lang="it-IT" sz="3100" dirty="0">
                <a:solidFill>
                  <a:srgbClr val="4F81B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Metodologie didattiche innovative, didattica laboratoriale ed esperienze di formazione scuola-lavoro incrementate </a:t>
            </a:r>
          </a:p>
          <a:p>
            <a:pPr marL="457200" indent="-457200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ü"/>
              <a:defRPr/>
            </a:pPr>
            <a:r>
              <a:rPr lang="it-IT" sz="3100" dirty="0">
                <a:solidFill>
                  <a:srgbClr val="4F81B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Potenziamento delle discipline STEM e dei processi di internazionalizzazione che consentono agli studenti di rendersi maggiormente competitivi sul piano extra-nazionale</a:t>
            </a:r>
          </a:p>
          <a:p>
            <a:pPr marL="457200" indent="-457200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ü"/>
              <a:defRPr/>
            </a:pPr>
            <a:r>
              <a:rPr lang="it-IT" sz="3100" dirty="0">
                <a:solidFill>
                  <a:srgbClr val="4F81B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Garantita la facoltà di accesso agli studi universitari</a:t>
            </a:r>
          </a:p>
          <a:p>
            <a:pPr marL="457200" indent="-457200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ü"/>
              <a:defRPr/>
            </a:pPr>
            <a:endParaRPr lang="it-IT" sz="3100" dirty="0">
              <a:solidFill>
                <a:srgbClr val="4F81B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ü"/>
              <a:defRPr/>
            </a:pPr>
            <a:endParaRPr lang="it-IT" sz="3100" dirty="0">
              <a:solidFill>
                <a:srgbClr val="4F81B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ü"/>
              <a:defRPr/>
            </a:pPr>
            <a:endParaRPr lang="it-IT" sz="3100" dirty="0">
              <a:solidFill>
                <a:srgbClr val="4F81B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marR="0" lvl="0" indent="-457200" defTabSz="1600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it-IT" sz="3100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7200" marR="0" lvl="0" indent="-457200" defTabSz="1600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it-IT" sz="3100" b="1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36182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8D6980-D8B1-AED1-E84A-2F6AE97B43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>
            <a:extLst>
              <a:ext uri="{FF2B5EF4-FFF2-40B4-BE49-F238E27FC236}">
                <a16:creationId xmlns:a16="http://schemas.microsoft.com/office/drawing/2014/main" id="{5247AB18-B5E9-B157-5D80-07C2885743CD}"/>
              </a:ext>
            </a:extLst>
          </p:cNvPr>
          <p:cNvSpPr/>
          <p:nvPr/>
        </p:nvSpPr>
        <p:spPr>
          <a:xfrm>
            <a:off x="16800430" y="8886198"/>
            <a:ext cx="458870" cy="372102"/>
          </a:xfrm>
          <a:custGeom>
            <a:avLst/>
            <a:gdLst/>
            <a:ahLst/>
            <a:cxnLst/>
            <a:rect l="l" t="t" r="r" b="b"/>
            <a:pathLst>
              <a:path w="458870" h="372102">
                <a:moveTo>
                  <a:pt x="0" y="0"/>
                </a:moveTo>
                <a:lnTo>
                  <a:pt x="458870" y="0"/>
                </a:lnTo>
                <a:lnTo>
                  <a:pt x="458870" y="372102"/>
                </a:lnTo>
                <a:lnTo>
                  <a:pt x="0" y="37210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69D68B7A-97AF-A466-B749-68D4E033E620}"/>
              </a:ext>
            </a:extLst>
          </p:cNvPr>
          <p:cNvSpPr txBox="1"/>
          <p:nvPr/>
        </p:nvSpPr>
        <p:spPr>
          <a:xfrm>
            <a:off x="5468091" y="4838700"/>
            <a:ext cx="8149730" cy="13315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ts val="1007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199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dec Pro"/>
                <a:ea typeface="Codec Pro"/>
                <a:cs typeface="Codec Pro"/>
                <a:sym typeface="Codec Pro"/>
              </a:rPr>
              <a:t>OECD  GNE - SR </a:t>
            </a:r>
          </a:p>
        </p:txBody>
      </p:sp>
      <p:sp>
        <p:nvSpPr>
          <p:cNvPr id="9" name="Segnaposto contenuto 2">
            <a:extLst>
              <a:ext uri="{FF2B5EF4-FFF2-40B4-BE49-F238E27FC236}">
                <a16:creationId xmlns:a16="http://schemas.microsoft.com/office/drawing/2014/main" id="{918F4D51-8F23-2648-B3D5-65B28A0093AA}"/>
              </a:ext>
            </a:extLst>
          </p:cNvPr>
          <p:cNvSpPr>
            <a:spLocks noGrp="1"/>
          </p:cNvSpPr>
          <p:nvPr/>
        </p:nvSpPr>
        <p:spPr>
          <a:xfrm>
            <a:off x="1431975" y="3690221"/>
            <a:ext cx="14589841" cy="556807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it-IT" sz="2800" b="0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it-IT" sz="2800" b="0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0" name="Titolo 1">
            <a:extLst>
              <a:ext uri="{FF2B5EF4-FFF2-40B4-BE49-F238E27FC236}">
                <a16:creationId xmlns:a16="http://schemas.microsoft.com/office/drawing/2014/main" id="{630119E6-76DF-545D-6693-39B0DF9E3EEE}"/>
              </a:ext>
            </a:extLst>
          </p:cNvPr>
          <p:cNvSpPr>
            <a:spLocks noGrp="1"/>
          </p:cNvSpPr>
          <p:nvPr/>
        </p:nvSpPr>
        <p:spPr>
          <a:xfrm>
            <a:off x="4724400" y="331065"/>
            <a:ext cx="14258003" cy="15786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11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4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FF"/>
                </a:highlight>
                <a:uLnTx/>
                <a:uFillTx/>
                <a:latin typeface="Arial"/>
                <a:ea typeface="+mj-ea"/>
                <a:cs typeface="Arial"/>
              </a:rPr>
              <a:t>LE AZIONI DI PROMOZIONE DELLA FILIERA FORMATIVA </a:t>
            </a:r>
          </a:p>
          <a:p>
            <a:pPr marL="0" marR="0" lvl="0" indent="0" algn="ctr" defTabSz="914400" rtl="0" eaLnBrk="1" fontAlgn="auto" latinLnBrk="0" hangingPunct="1">
              <a:lnSpc>
                <a:spcPct val="111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4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FF"/>
                </a:highlight>
                <a:uLnTx/>
                <a:uFillTx/>
                <a:latin typeface="Arial"/>
                <a:ea typeface="+mj-ea"/>
                <a:cs typeface="Arial"/>
              </a:rPr>
              <a:t>TECNOLOGICO – PROFESSIONALE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2FF221AD-F687-4BC8-D216-E488AC91A320}"/>
              </a:ext>
            </a:extLst>
          </p:cNvPr>
          <p:cNvSpPr txBox="1"/>
          <p:nvPr/>
        </p:nvSpPr>
        <p:spPr>
          <a:xfrm>
            <a:off x="4724400" y="2172728"/>
            <a:ext cx="9144000" cy="627223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Arial"/>
              </a:rPr>
              <a:t>OPPORTUNITA’ OFFERTE DALLA FILIERA </a:t>
            </a:r>
            <a:endParaRPr kumimoji="0" lang="it-IT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CED597DD-EE9D-A8A6-A2BF-BAD44BB048AF}"/>
              </a:ext>
            </a:extLst>
          </p:cNvPr>
          <p:cNvSpPr txBox="1"/>
          <p:nvPr/>
        </p:nvSpPr>
        <p:spPr>
          <a:xfrm>
            <a:off x="457200" y="3433611"/>
            <a:ext cx="17233757" cy="8164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1600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8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 SINTESI</a:t>
            </a:r>
          </a:p>
          <a:p>
            <a:pPr marL="0" marR="0" lvl="0" indent="0" algn="ctr" defTabSz="1600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it-IT" sz="3100" b="0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1600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0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LA FILIERA FORMATIVA TECNOLOGICO-PROFESSIONALE E’ LA RISPOSTA CHE CONNETTE </a:t>
            </a:r>
          </a:p>
          <a:p>
            <a:pPr marL="0" marR="0" lvl="0" indent="0" algn="ctr" defTabSz="1600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100" b="0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457200" marR="0" lvl="0" indent="-457200" algn="l" defTabSz="1600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it-IT" sz="3100" b="0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 scelte educative della scuola</a:t>
            </a:r>
          </a:p>
          <a:p>
            <a:pPr marL="457200" marR="0" lvl="0" indent="-457200" algn="l" defTabSz="1600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it-IT" sz="3100" b="0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 aspettative dei settori produttivi e del mondo del lavoro in termini di fabbisogni professionali e tecnologici</a:t>
            </a:r>
          </a:p>
          <a:p>
            <a:pPr marL="457200" marR="0" lvl="0" indent="-457200" algn="l" defTabSz="1600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it-IT" sz="3100" b="0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 esigenze formative individuali degli studenti</a:t>
            </a:r>
          </a:p>
          <a:p>
            <a:pPr marL="0" marR="0" lvl="0" indent="0" algn="l" defTabSz="1600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it-IT" sz="3100" b="0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1600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PER IL SUCCESSO FORMATIVO E PROFESSIONALE DELLO STUDENTE FUTURO PROFESSIONISTA</a:t>
            </a:r>
          </a:p>
          <a:p>
            <a:pPr marL="457200" marR="0" lvl="0" indent="-457200" algn="l" defTabSz="1600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it-IT" sz="3100" b="0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7200" marR="0" lvl="0" indent="-457200" algn="l" defTabSz="1600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it-IT" sz="3100" b="0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7200" marR="0" lvl="0" indent="-457200" algn="l" defTabSz="1600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it-IT" sz="3100" b="0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7200" marR="0" lvl="0" indent="-457200" algn="l" defTabSz="1600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it-IT" sz="3100" b="1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45764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C9403C-C598-464B-C082-79130E96F2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>
            <a:extLst>
              <a:ext uri="{FF2B5EF4-FFF2-40B4-BE49-F238E27FC236}">
                <a16:creationId xmlns:a16="http://schemas.microsoft.com/office/drawing/2014/main" id="{89E6EA1A-6D06-279D-C193-90DA4CFEA411}"/>
              </a:ext>
            </a:extLst>
          </p:cNvPr>
          <p:cNvSpPr/>
          <p:nvPr/>
        </p:nvSpPr>
        <p:spPr>
          <a:xfrm>
            <a:off x="16800430" y="8886198"/>
            <a:ext cx="458870" cy="372102"/>
          </a:xfrm>
          <a:custGeom>
            <a:avLst/>
            <a:gdLst/>
            <a:ahLst/>
            <a:cxnLst/>
            <a:rect l="l" t="t" r="r" b="b"/>
            <a:pathLst>
              <a:path w="458870" h="372102">
                <a:moveTo>
                  <a:pt x="0" y="0"/>
                </a:moveTo>
                <a:lnTo>
                  <a:pt x="458870" y="0"/>
                </a:lnTo>
                <a:lnTo>
                  <a:pt x="458870" y="372102"/>
                </a:lnTo>
                <a:lnTo>
                  <a:pt x="0" y="37210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1B441EB0-DF7E-73FF-46CE-2254E2EFA96C}"/>
              </a:ext>
            </a:extLst>
          </p:cNvPr>
          <p:cNvSpPr txBox="1"/>
          <p:nvPr/>
        </p:nvSpPr>
        <p:spPr>
          <a:xfrm>
            <a:off x="5468091" y="4838700"/>
            <a:ext cx="8149730" cy="13315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0079"/>
              </a:lnSpc>
            </a:pPr>
            <a:r>
              <a:rPr lang="en-US" sz="7199" dirty="0">
                <a:solidFill>
                  <a:srgbClr val="FFFFFF"/>
                </a:solidFill>
                <a:latin typeface="Codec Pro"/>
                <a:ea typeface="Codec Pro"/>
                <a:cs typeface="Codec Pro"/>
                <a:sym typeface="Codec Pro"/>
              </a:rPr>
              <a:t>OECD  GNE - SR </a:t>
            </a:r>
          </a:p>
        </p:txBody>
      </p:sp>
      <p:sp>
        <p:nvSpPr>
          <p:cNvPr id="9" name="Segnaposto contenuto 2">
            <a:extLst>
              <a:ext uri="{FF2B5EF4-FFF2-40B4-BE49-F238E27FC236}">
                <a16:creationId xmlns:a16="http://schemas.microsoft.com/office/drawing/2014/main" id="{F36DDB2A-561F-9B59-A844-AEEF69809617}"/>
              </a:ext>
            </a:extLst>
          </p:cNvPr>
          <p:cNvSpPr>
            <a:spLocks noGrp="1"/>
          </p:cNvSpPr>
          <p:nvPr/>
        </p:nvSpPr>
        <p:spPr>
          <a:xfrm>
            <a:off x="1431975" y="3690221"/>
            <a:ext cx="14589841" cy="556807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it-IT" dirty="0">
              <a:solidFill>
                <a:schemeClr val="accent1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it-IT" dirty="0">
              <a:solidFill>
                <a:schemeClr val="accent1"/>
              </a:solidFill>
              <a:latin typeface="Arial"/>
              <a:cs typeface="Arial"/>
            </a:endParaRPr>
          </a:p>
        </p:txBody>
      </p:sp>
      <p:sp>
        <p:nvSpPr>
          <p:cNvPr id="10" name="Titolo 1">
            <a:extLst>
              <a:ext uri="{FF2B5EF4-FFF2-40B4-BE49-F238E27FC236}">
                <a16:creationId xmlns:a16="http://schemas.microsoft.com/office/drawing/2014/main" id="{E6105172-652E-78E1-F31C-D4C9BC73AFAE}"/>
              </a:ext>
            </a:extLst>
          </p:cNvPr>
          <p:cNvSpPr>
            <a:spLocks noGrp="1"/>
          </p:cNvSpPr>
          <p:nvPr/>
        </p:nvSpPr>
        <p:spPr>
          <a:xfrm>
            <a:off x="4724400" y="331065"/>
            <a:ext cx="14258003" cy="15786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11000"/>
              </a:lnSpc>
            </a:pPr>
            <a:r>
              <a:rPr lang="it-IT" sz="34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FF"/>
                </a:highlight>
                <a:latin typeface="Arial"/>
                <a:cs typeface="Arial"/>
              </a:rPr>
              <a:t>LE AZIONI DI PROMOZIONE DELLA FILIERA FORMATIVA </a:t>
            </a:r>
          </a:p>
          <a:p>
            <a:pPr algn="ctr">
              <a:lnSpc>
                <a:spcPct val="111000"/>
              </a:lnSpc>
              <a:spcAft>
                <a:spcPts val="1200"/>
              </a:spcAft>
            </a:pPr>
            <a:r>
              <a:rPr lang="it-IT" sz="34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FF"/>
                </a:highlight>
                <a:latin typeface="Arial"/>
                <a:cs typeface="Arial"/>
              </a:rPr>
              <a:t>TECNOLOGICO – PROFESSIONALE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77288042-821B-3746-4233-E6F685A5958F}"/>
              </a:ext>
            </a:extLst>
          </p:cNvPr>
          <p:cNvSpPr txBox="1"/>
          <p:nvPr/>
        </p:nvSpPr>
        <p:spPr>
          <a:xfrm>
            <a:off x="4724400" y="2172728"/>
            <a:ext cx="9144000" cy="1208023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3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FOCUS SU ALCUNI PUNTI PER LA REALIZZAZIONE DEI PERCORSI</a:t>
            </a:r>
            <a:endParaRPr kumimoji="0" lang="it-IT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8E66EE57-6322-9B45-8DDE-D76E4EDC9CB2}"/>
              </a:ext>
            </a:extLst>
          </p:cNvPr>
          <p:cNvSpPr txBox="1"/>
          <p:nvPr/>
        </p:nvSpPr>
        <p:spPr>
          <a:xfrm>
            <a:off x="584485" y="3434581"/>
            <a:ext cx="17093915" cy="6914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ü"/>
              <a:defRPr/>
            </a:pPr>
            <a:endParaRPr lang="it-IT" sz="3100" dirty="0">
              <a:solidFill>
                <a:srgbClr val="4F81B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ü"/>
              <a:defRPr/>
            </a:pPr>
            <a:r>
              <a:rPr lang="it-IT" sz="3100" dirty="0">
                <a:solidFill>
                  <a:srgbClr val="4F81B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La finalità fondamentale: lavorare sulla qualità del percorso, per il raggiungimento degli obiettivi del profilo</a:t>
            </a:r>
          </a:p>
          <a:p>
            <a:pPr marL="457200" indent="-457200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ü"/>
              <a:defRPr/>
            </a:pPr>
            <a:r>
              <a:rPr lang="it-IT" sz="3100" dirty="0">
                <a:solidFill>
                  <a:srgbClr val="4F81B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La flessibilità organizzativa: la contestualizzazione nella strutturazione dell’orario</a:t>
            </a:r>
          </a:p>
          <a:p>
            <a:pPr marL="457200" indent="-457200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ü"/>
              <a:defRPr/>
            </a:pPr>
            <a:r>
              <a:rPr lang="it-IT" sz="3100" dirty="0">
                <a:solidFill>
                  <a:srgbClr val="4F81B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La dimensione orientativa dei percorsi</a:t>
            </a:r>
          </a:p>
          <a:p>
            <a:pPr marL="457200" indent="-457200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ü"/>
              <a:defRPr/>
            </a:pPr>
            <a:r>
              <a:rPr lang="it-IT" sz="3100" dirty="0">
                <a:solidFill>
                  <a:srgbClr val="4F81B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Conoscere il tessuto produttivo, ma proiettarsi sulla dimensione internazionale</a:t>
            </a:r>
          </a:p>
          <a:p>
            <a:pPr marL="457200" indent="-457200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ü"/>
              <a:defRPr/>
            </a:pPr>
            <a:r>
              <a:rPr lang="it-IT" sz="3100" dirty="0">
                <a:solidFill>
                  <a:srgbClr val="4F81B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Attività interne ed esterne alla scuola</a:t>
            </a:r>
          </a:p>
          <a:p>
            <a:pPr marL="457200" indent="-457200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ü"/>
              <a:defRPr/>
            </a:pPr>
            <a:r>
              <a:rPr lang="it-IT" sz="3100" dirty="0">
                <a:solidFill>
                  <a:srgbClr val="4F81B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Utilizzare tutte le risorse professionali della filiera</a:t>
            </a:r>
          </a:p>
          <a:p>
            <a:pPr marL="457200" indent="-457200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ü"/>
              <a:defRPr/>
            </a:pPr>
            <a:endParaRPr lang="it-IT" sz="3100" dirty="0">
              <a:solidFill>
                <a:srgbClr val="4F81B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ü"/>
              <a:defRPr/>
            </a:pPr>
            <a:endParaRPr lang="it-IT" sz="3100" dirty="0">
              <a:solidFill>
                <a:srgbClr val="4F81B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marR="0" lvl="0" indent="-457200" defTabSz="1600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it-IT" sz="3100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7200" marR="0" lvl="0" indent="-457200" defTabSz="1600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it-IT" sz="3100" b="1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05497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46CE88-9ACF-419E-494E-C45072B42B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>
            <a:extLst>
              <a:ext uri="{FF2B5EF4-FFF2-40B4-BE49-F238E27FC236}">
                <a16:creationId xmlns:a16="http://schemas.microsoft.com/office/drawing/2014/main" id="{72905133-0CF4-6376-08A3-DBE8BA80D356}"/>
              </a:ext>
            </a:extLst>
          </p:cNvPr>
          <p:cNvSpPr/>
          <p:nvPr/>
        </p:nvSpPr>
        <p:spPr>
          <a:xfrm>
            <a:off x="16800430" y="8886198"/>
            <a:ext cx="458870" cy="372102"/>
          </a:xfrm>
          <a:custGeom>
            <a:avLst/>
            <a:gdLst/>
            <a:ahLst/>
            <a:cxnLst/>
            <a:rect l="l" t="t" r="r" b="b"/>
            <a:pathLst>
              <a:path w="458870" h="372102">
                <a:moveTo>
                  <a:pt x="0" y="0"/>
                </a:moveTo>
                <a:lnTo>
                  <a:pt x="458870" y="0"/>
                </a:lnTo>
                <a:lnTo>
                  <a:pt x="458870" y="372102"/>
                </a:lnTo>
                <a:lnTo>
                  <a:pt x="0" y="37210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E21ADF3-AA90-528D-54DE-1B96C5F61854}"/>
              </a:ext>
            </a:extLst>
          </p:cNvPr>
          <p:cNvSpPr txBox="1"/>
          <p:nvPr/>
        </p:nvSpPr>
        <p:spPr>
          <a:xfrm>
            <a:off x="5468091" y="4838700"/>
            <a:ext cx="8149730" cy="13315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0079"/>
              </a:lnSpc>
            </a:pPr>
            <a:r>
              <a:rPr lang="en-US" sz="7199" dirty="0">
                <a:solidFill>
                  <a:srgbClr val="FFFFFF"/>
                </a:solidFill>
                <a:latin typeface="Codec Pro"/>
                <a:ea typeface="Codec Pro"/>
                <a:cs typeface="Codec Pro"/>
                <a:sym typeface="Codec Pro"/>
              </a:rPr>
              <a:t>OECD  GNE - SR </a:t>
            </a:r>
          </a:p>
        </p:txBody>
      </p:sp>
      <p:sp>
        <p:nvSpPr>
          <p:cNvPr id="9" name="Segnaposto contenuto 2">
            <a:extLst>
              <a:ext uri="{FF2B5EF4-FFF2-40B4-BE49-F238E27FC236}">
                <a16:creationId xmlns:a16="http://schemas.microsoft.com/office/drawing/2014/main" id="{4ACE8724-A212-7B27-7C37-324DBA33980A}"/>
              </a:ext>
            </a:extLst>
          </p:cNvPr>
          <p:cNvSpPr>
            <a:spLocks noGrp="1"/>
          </p:cNvSpPr>
          <p:nvPr/>
        </p:nvSpPr>
        <p:spPr>
          <a:xfrm>
            <a:off x="1431975" y="3690221"/>
            <a:ext cx="14589841" cy="556807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it-IT" dirty="0">
              <a:solidFill>
                <a:schemeClr val="accent1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it-IT" dirty="0">
              <a:solidFill>
                <a:schemeClr val="accent1"/>
              </a:solidFill>
              <a:latin typeface="Arial"/>
              <a:cs typeface="Arial"/>
            </a:endParaRPr>
          </a:p>
        </p:txBody>
      </p:sp>
      <p:sp>
        <p:nvSpPr>
          <p:cNvPr id="10" name="Titolo 1">
            <a:extLst>
              <a:ext uri="{FF2B5EF4-FFF2-40B4-BE49-F238E27FC236}">
                <a16:creationId xmlns:a16="http://schemas.microsoft.com/office/drawing/2014/main" id="{562D34C5-4122-073C-F5D8-F6EF16311D3C}"/>
              </a:ext>
            </a:extLst>
          </p:cNvPr>
          <p:cNvSpPr>
            <a:spLocks noGrp="1"/>
          </p:cNvSpPr>
          <p:nvPr/>
        </p:nvSpPr>
        <p:spPr>
          <a:xfrm>
            <a:off x="4724400" y="331065"/>
            <a:ext cx="14258003" cy="15786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11000"/>
              </a:lnSpc>
            </a:pPr>
            <a:r>
              <a:rPr lang="it-IT" sz="34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FF"/>
                </a:highlight>
                <a:latin typeface="Arial"/>
                <a:cs typeface="Arial"/>
              </a:rPr>
              <a:t>LE AZIONI DI PROMOZIONE DELLA FILIERA FORMATIVA </a:t>
            </a:r>
          </a:p>
          <a:p>
            <a:pPr algn="ctr">
              <a:lnSpc>
                <a:spcPct val="111000"/>
              </a:lnSpc>
              <a:spcAft>
                <a:spcPts val="1200"/>
              </a:spcAft>
            </a:pPr>
            <a:r>
              <a:rPr lang="it-IT" sz="34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FF"/>
                </a:highlight>
                <a:latin typeface="Arial"/>
                <a:cs typeface="Arial"/>
              </a:rPr>
              <a:t>TECNOLOGICO – PROFESSIONALE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E3F08999-5838-6A49-856D-F332F007B3AE}"/>
              </a:ext>
            </a:extLst>
          </p:cNvPr>
          <p:cNvSpPr txBox="1"/>
          <p:nvPr/>
        </p:nvSpPr>
        <p:spPr>
          <a:xfrm>
            <a:off x="4724400" y="2172728"/>
            <a:ext cx="9144000" cy="627223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Arial"/>
              </a:rPr>
              <a:t>	</a:t>
            </a:r>
            <a:r>
              <a:rPr lang="it-IT" sz="3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QUALE ORIENTAMENTO</a:t>
            </a:r>
            <a:endParaRPr kumimoji="0" lang="it-IT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DAAC3B7E-0257-4F48-5F83-EAB90E9A166B}"/>
              </a:ext>
            </a:extLst>
          </p:cNvPr>
          <p:cNvSpPr txBox="1"/>
          <p:nvPr/>
        </p:nvSpPr>
        <p:spPr>
          <a:xfrm>
            <a:off x="584485" y="3434581"/>
            <a:ext cx="17093915" cy="62732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ü"/>
              <a:defRPr/>
            </a:pPr>
            <a:endParaRPr lang="it-IT" sz="3100" dirty="0">
              <a:solidFill>
                <a:srgbClr val="4F81B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ü"/>
              <a:defRPr/>
            </a:pPr>
            <a:r>
              <a:rPr lang="it-IT" sz="3100" dirty="0">
                <a:solidFill>
                  <a:srgbClr val="4F81B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LAVORARE DI SQUADRA:</a:t>
            </a:r>
          </a:p>
          <a:p>
            <a:pPr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endParaRPr lang="it-IT" sz="3100" dirty="0">
              <a:solidFill>
                <a:srgbClr val="4F81B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Tx/>
              <a:buChar char="-"/>
              <a:defRPr/>
            </a:pPr>
            <a:r>
              <a:rPr lang="it-IT" sz="3600" dirty="0">
                <a:solidFill>
                  <a:srgbClr val="4F81B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 i partner di rete</a:t>
            </a:r>
          </a:p>
          <a:p>
            <a:pPr marL="457200" indent="-457200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Tx/>
              <a:buChar char="-"/>
              <a:defRPr/>
            </a:pPr>
            <a:r>
              <a:rPr lang="it-IT" sz="3600" dirty="0">
                <a:solidFill>
                  <a:srgbClr val="4F81B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 gli istituti del primo ciclo del territorio</a:t>
            </a:r>
          </a:p>
          <a:p>
            <a:pPr marL="457200" indent="-457200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Tx/>
              <a:buChar char="-"/>
              <a:defRPr/>
            </a:pPr>
            <a:r>
              <a:rPr lang="it-IT" sz="3600" dirty="0">
                <a:solidFill>
                  <a:srgbClr val="4F81B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 le famiglie</a:t>
            </a:r>
          </a:p>
          <a:p>
            <a:pPr marL="457200" indent="-457200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Tx/>
              <a:buChar char="-"/>
              <a:defRPr/>
            </a:pPr>
            <a:r>
              <a:rPr lang="it-IT" sz="3600" dirty="0">
                <a:solidFill>
                  <a:srgbClr val="4F81B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 il territorio</a:t>
            </a:r>
          </a:p>
          <a:p>
            <a:pPr marL="457200" indent="-457200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ü"/>
              <a:defRPr/>
            </a:pPr>
            <a:endParaRPr lang="it-IT" sz="3100" dirty="0">
              <a:solidFill>
                <a:srgbClr val="4F81B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marR="0" lvl="0" indent="-457200" defTabSz="1600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it-IT" sz="3100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7200" marR="0" lvl="0" indent="-457200" defTabSz="1600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it-IT" sz="3100" b="1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14068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18C2E5-AFCE-D6A7-FB86-BEF5257368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>
            <a:extLst>
              <a:ext uri="{FF2B5EF4-FFF2-40B4-BE49-F238E27FC236}">
                <a16:creationId xmlns:a16="http://schemas.microsoft.com/office/drawing/2014/main" id="{6754A434-1087-6F44-C737-0E3C3C1C9E51}"/>
              </a:ext>
            </a:extLst>
          </p:cNvPr>
          <p:cNvSpPr/>
          <p:nvPr/>
        </p:nvSpPr>
        <p:spPr>
          <a:xfrm>
            <a:off x="16800430" y="8886198"/>
            <a:ext cx="458870" cy="372102"/>
          </a:xfrm>
          <a:custGeom>
            <a:avLst/>
            <a:gdLst/>
            <a:ahLst/>
            <a:cxnLst/>
            <a:rect l="l" t="t" r="r" b="b"/>
            <a:pathLst>
              <a:path w="458870" h="372102">
                <a:moveTo>
                  <a:pt x="0" y="0"/>
                </a:moveTo>
                <a:lnTo>
                  <a:pt x="458870" y="0"/>
                </a:lnTo>
                <a:lnTo>
                  <a:pt x="458870" y="372102"/>
                </a:lnTo>
                <a:lnTo>
                  <a:pt x="0" y="37210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9301EC77-C305-1522-298C-09EF7CEF7D40}"/>
              </a:ext>
            </a:extLst>
          </p:cNvPr>
          <p:cNvSpPr txBox="1"/>
          <p:nvPr/>
        </p:nvSpPr>
        <p:spPr>
          <a:xfrm>
            <a:off x="5468091" y="4838700"/>
            <a:ext cx="8149730" cy="12122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0079"/>
              </a:lnSpc>
            </a:pPr>
            <a:r>
              <a:rPr lang="en-US" sz="7199" dirty="0">
                <a:solidFill>
                  <a:srgbClr val="FFFFFF"/>
                </a:solidFill>
                <a:latin typeface="Codec Pro"/>
                <a:ea typeface="Codec Pro"/>
                <a:cs typeface="Codec Pro"/>
                <a:sym typeface="Codec Pro"/>
              </a:rPr>
              <a:t>OECD  GNE - SR </a:t>
            </a:r>
          </a:p>
        </p:txBody>
      </p:sp>
      <p:sp>
        <p:nvSpPr>
          <p:cNvPr id="9" name="Segnaposto contenuto 2">
            <a:extLst>
              <a:ext uri="{FF2B5EF4-FFF2-40B4-BE49-F238E27FC236}">
                <a16:creationId xmlns:a16="http://schemas.microsoft.com/office/drawing/2014/main" id="{3D8822BA-9015-B2A9-079A-A7045EB44338}"/>
              </a:ext>
            </a:extLst>
          </p:cNvPr>
          <p:cNvSpPr>
            <a:spLocks noGrp="1"/>
          </p:cNvSpPr>
          <p:nvPr/>
        </p:nvSpPr>
        <p:spPr>
          <a:xfrm>
            <a:off x="1431975" y="3690221"/>
            <a:ext cx="14589841" cy="556807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it-IT" dirty="0">
              <a:solidFill>
                <a:schemeClr val="accent1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it-IT" dirty="0">
              <a:solidFill>
                <a:schemeClr val="accent1"/>
              </a:solidFill>
              <a:latin typeface="Arial"/>
              <a:cs typeface="Arial"/>
            </a:endParaRPr>
          </a:p>
        </p:txBody>
      </p:sp>
      <p:sp>
        <p:nvSpPr>
          <p:cNvPr id="10" name="Titolo 1">
            <a:extLst>
              <a:ext uri="{FF2B5EF4-FFF2-40B4-BE49-F238E27FC236}">
                <a16:creationId xmlns:a16="http://schemas.microsoft.com/office/drawing/2014/main" id="{F2E15091-2F37-B482-8B4D-0E3A4E330055}"/>
              </a:ext>
            </a:extLst>
          </p:cNvPr>
          <p:cNvSpPr>
            <a:spLocks noGrp="1"/>
          </p:cNvSpPr>
          <p:nvPr/>
        </p:nvSpPr>
        <p:spPr>
          <a:xfrm>
            <a:off x="4724400" y="331065"/>
            <a:ext cx="14258003" cy="15786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11000"/>
              </a:lnSpc>
            </a:pPr>
            <a:r>
              <a:rPr lang="it-IT" sz="34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FF"/>
                </a:highlight>
                <a:latin typeface="Arial"/>
                <a:cs typeface="Arial"/>
              </a:rPr>
              <a:t>LE AZIONI DI PROMOZIONE DELLA FILIERA FORMATIVA </a:t>
            </a:r>
          </a:p>
          <a:p>
            <a:pPr algn="ctr">
              <a:lnSpc>
                <a:spcPct val="111000"/>
              </a:lnSpc>
              <a:spcAft>
                <a:spcPts val="1200"/>
              </a:spcAft>
            </a:pPr>
            <a:r>
              <a:rPr lang="it-IT" sz="34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FF"/>
                </a:highlight>
                <a:latin typeface="Arial"/>
                <a:cs typeface="Arial"/>
              </a:rPr>
              <a:t>TECNOLOGICO – PROFESSIONALE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CC4B4380-9F20-26E4-A597-F0D5D650D667}"/>
              </a:ext>
            </a:extLst>
          </p:cNvPr>
          <p:cNvSpPr txBox="1"/>
          <p:nvPr/>
        </p:nvSpPr>
        <p:spPr>
          <a:xfrm>
            <a:off x="4724400" y="2172728"/>
            <a:ext cx="9144000" cy="627223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Arial"/>
              </a:rPr>
              <a:t>STRUMENTI PER L’ORIENTAMENTO</a:t>
            </a:r>
            <a:endParaRPr kumimoji="0" lang="it-IT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66596B41-CD1C-ECC8-D8C6-F77D47D73F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6187" y="5243144"/>
            <a:ext cx="5255817" cy="2590800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47C923BF-E911-E6BC-442B-E33F4ED5C49B}"/>
              </a:ext>
            </a:extLst>
          </p:cNvPr>
          <p:cNvSpPr txBox="1"/>
          <p:nvPr/>
        </p:nvSpPr>
        <p:spPr>
          <a:xfrm>
            <a:off x="5468091" y="3202632"/>
            <a:ext cx="8149730" cy="707886"/>
          </a:xfrm>
          <a:prstGeom prst="rect">
            <a:avLst/>
          </a:prstGeom>
          <a:noFill/>
          <a:effectLst>
            <a:glow rad="1397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>
            <a:spAutoFit/>
          </a:bodyPr>
          <a:lstStyle/>
          <a:p>
            <a:r>
              <a:rPr kumimoji="0" lang="it-IT" sz="40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highlight>
                  <a:srgbClr val="FFFFFF"/>
                </a:highlight>
                <a:uLnTx/>
                <a:uFillTx/>
                <a:latin typeface="Arial"/>
                <a:ea typeface="+mn-ea"/>
                <a:cs typeface="Arial"/>
              </a:rPr>
              <a:t>SITO INTERNET DELLA SCUOLA</a:t>
            </a:r>
            <a:endParaRPr lang="it-IT" sz="4000" dirty="0"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11" name="Titolo 1">
            <a:extLst>
              <a:ext uri="{FF2B5EF4-FFF2-40B4-BE49-F238E27FC236}">
                <a16:creationId xmlns:a16="http://schemas.microsoft.com/office/drawing/2014/main" id="{9F557D05-A13B-FA43-8D75-98E4B204A600}"/>
              </a:ext>
            </a:extLst>
          </p:cNvPr>
          <p:cNvSpPr>
            <a:spLocks noGrp="1"/>
          </p:cNvSpPr>
          <p:nvPr/>
        </p:nvSpPr>
        <p:spPr>
          <a:xfrm>
            <a:off x="6599560" y="4159762"/>
            <a:ext cx="11054377" cy="46289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>
              <a:lnSpc>
                <a:spcPct val="111000"/>
              </a:lnSpc>
              <a:buFont typeface="Wingdings" panose="05000000000000000000" pitchFamily="2" charset="2"/>
              <a:buChar char="ü"/>
            </a:pPr>
            <a:r>
              <a:rPr lang="it-IT" sz="34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FF"/>
                </a:highlight>
                <a:latin typeface="Arial"/>
                <a:cs typeface="Arial"/>
              </a:rPr>
              <a:t>Hub dell’orientamento</a:t>
            </a:r>
          </a:p>
          <a:p>
            <a:pPr marL="457200" indent="-457200">
              <a:lnSpc>
                <a:spcPct val="111000"/>
              </a:lnSpc>
              <a:buFont typeface="Wingdings" panose="05000000000000000000" pitchFamily="2" charset="2"/>
              <a:buChar char="ü"/>
            </a:pPr>
            <a:r>
              <a:rPr lang="it-IT" sz="34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FF"/>
                </a:highlight>
                <a:latin typeface="Arial"/>
                <a:cs typeface="Arial"/>
              </a:rPr>
              <a:t>Sezione dedicata alla filiera formativa </a:t>
            </a:r>
          </a:p>
          <a:p>
            <a:pPr marL="457200" indent="-457200">
              <a:lnSpc>
                <a:spcPct val="111000"/>
              </a:lnSpc>
              <a:buFont typeface="Wingdings" panose="05000000000000000000" pitchFamily="2" charset="2"/>
              <a:buChar char="ü"/>
            </a:pPr>
            <a:r>
              <a:rPr lang="it-IT" sz="34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FF"/>
                </a:highlight>
                <a:latin typeface="Arial"/>
                <a:cs typeface="Arial"/>
              </a:rPr>
              <a:t>Produzioni video-clip informativi e esperienziali </a:t>
            </a:r>
          </a:p>
        </p:txBody>
      </p:sp>
    </p:spTree>
    <p:extLst>
      <p:ext uri="{BB962C8B-B14F-4D97-AF65-F5344CB8AC3E}">
        <p14:creationId xmlns:p14="http://schemas.microsoft.com/office/powerpoint/2010/main" val="14605708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9DACB0-C7FA-847F-3333-E72402565A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>
            <a:extLst>
              <a:ext uri="{FF2B5EF4-FFF2-40B4-BE49-F238E27FC236}">
                <a16:creationId xmlns:a16="http://schemas.microsoft.com/office/drawing/2014/main" id="{10361F80-437A-C026-F4BF-9D226D0638FB}"/>
              </a:ext>
            </a:extLst>
          </p:cNvPr>
          <p:cNvSpPr/>
          <p:nvPr/>
        </p:nvSpPr>
        <p:spPr>
          <a:xfrm>
            <a:off x="16800430" y="8886198"/>
            <a:ext cx="458870" cy="372102"/>
          </a:xfrm>
          <a:custGeom>
            <a:avLst/>
            <a:gdLst/>
            <a:ahLst/>
            <a:cxnLst/>
            <a:rect l="l" t="t" r="r" b="b"/>
            <a:pathLst>
              <a:path w="458870" h="372102">
                <a:moveTo>
                  <a:pt x="0" y="0"/>
                </a:moveTo>
                <a:lnTo>
                  <a:pt x="458870" y="0"/>
                </a:lnTo>
                <a:lnTo>
                  <a:pt x="458870" y="372102"/>
                </a:lnTo>
                <a:lnTo>
                  <a:pt x="0" y="37210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0C23152-F8E7-EB64-F33F-47356F8A6EEC}"/>
              </a:ext>
            </a:extLst>
          </p:cNvPr>
          <p:cNvSpPr txBox="1"/>
          <p:nvPr/>
        </p:nvSpPr>
        <p:spPr>
          <a:xfrm>
            <a:off x="5468091" y="4838700"/>
            <a:ext cx="8149730" cy="12122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0079"/>
              </a:lnSpc>
            </a:pPr>
            <a:r>
              <a:rPr lang="en-US" sz="7199" dirty="0">
                <a:solidFill>
                  <a:srgbClr val="FFFFFF"/>
                </a:solidFill>
                <a:latin typeface="Codec Pro"/>
                <a:ea typeface="Codec Pro"/>
                <a:cs typeface="Codec Pro"/>
                <a:sym typeface="Codec Pro"/>
              </a:rPr>
              <a:t>OECD  GNE - SR </a:t>
            </a:r>
          </a:p>
        </p:txBody>
      </p:sp>
      <p:sp>
        <p:nvSpPr>
          <p:cNvPr id="9" name="Segnaposto contenuto 2">
            <a:extLst>
              <a:ext uri="{FF2B5EF4-FFF2-40B4-BE49-F238E27FC236}">
                <a16:creationId xmlns:a16="http://schemas.microsoft.com/office/drawing/2014/main" id="{F96CEDCA-3035-393B-E5CF-1015C356E35F}"/>
              </a:ext>
            </a:extLst>
          </p:cNvPr>
          <p:cNvSpPr>
            <a:spLocks noGrp="1"/>
          </p:cNvSpPr>
          <p:nvPr/>
        </p:nvSpPr>
        <p:spPr>
          <a:xfrm>
            <a:off x="1431975" y="3690221"/>
            <a:ext cx="14589841" cy="556807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it-IT" dirty="0">
              <a:solidFill>
                <a:schemeClr val="accent1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it-IT" dirty="0">
              <a:solidFill>
                <a:schemeClr val="accent1"/>
              </a:solidFill>
              <a:latin typeface="Arial"/>
              <a:cs typeface="Arial"/>
            </a:endParaRPr>
          </a:p>
        </p:txBody>
      </p:sp>
      <p:sp>
        <p:nvSpPr>
          <p:cNvPr id="10" name="Titolo 1">
            <a:extLst>
              <a:ext uri="{FF2B5EF4-FFF2-40B4-BE49-F238E27FC236}">
                <a16:creationId xmlns:a16="http://schemas.microsoft.com/office/drawing/2014/main" id="{8EDEF2B3-232E-CA34-77C9-C1B3AAC59147}"/>
              </a:ext>
            </a:extLst>
          </p:cNvPr>
          <p:cNvSpPr>
            <a:spLocks noGrp="1"/>
          </p:cNvSpPr>
          <p:nvPr/>
        </p:nvSpPr>
        <p:spPr>
          <a:xfrm>
            <a:off x="4724400" y="331065"/>
            <a:ext cx="14258003" cy="15786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11000"/>
              </a:lnSpc>
            </a:pPr>
            <a:r>
              <a:rPr lang="it-IT" sz="34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FF"/>
                </a:highlight>
                <a:latin typeface="Arial"/>
                <a:cs typeface="Arial"/>
              </a:rPr>
              <a:t>LE AZIONI DI PROMOZIONE DELLA FILIERA FORMATIVA </a:t>
            </a:r>
          </a:p>
          <a:p>
            <a:pPr algn="ctr">
              <a:lnSpc>
                <a:spcPct val="111000"/>
              </a:lnSpc>
              <a:spcAft>
                <a:spcPts val="1200"/>
              </a:spcAft>
            </a:pPr>
            <a:r>
              <a:rPr lang="it-IT" sz="34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FF"/>
                </a:highlight>
                <a:latin typeface="Arial"/>
                <a:cs typeface="Arial"/>
              </a:rPr>
              <a:t>TECNOLOGICO – PROFESSIONALE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9D6AA23B-2CEE-7948-47A0-566EC9C75721}"/>
              </a:ext>
            </a:extLst>
          </p:cNvPr>
          <p:cNvSpPr txBox="1"/>
          <p:nvPr/>
        </p:nvSpPr>
        <p:spPr>
          <a:xfrm>
            <a:off x="4724400" y="2172728"/>
            <a:ext cx="9144000" cy="627223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Arial"/>
              </a:rPr>
              <a:t>STRUMENTI PER L’ORIENTAMENTO</a:t>
            </a:r>
            <a:endParaRPr kumimoji="0" lang="it-IT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B73655D1-601A-275B-3881-5A115794033F}"/>
              </a:ext>
            </a:extLst>
          </p:cNvPr>
          <p:cNvSpPr txBox="1"/>
          <p:nvPr/>
        </p:nvSpPr>
        <p:spPr>
          <a:xfrm>
            <a:off x="5468091" y="3202632"/>
            <a:ext cx="8149730" cy="707886"/>
          </a:xfrm>
          <a:prstGeom prst="rect">
            <a:avLst/>
          </a:prstGeom>
          <a:noFill/>
          <a:effectLst>
            <a:glow rad="1397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>
            <a:spAutoFit/>
          </a:bodyPr>
          <a:lstStyle/>
          <a:p>
            <a:pPr algn="ctr"/>
            <a:r>
              <a:rPr kumimoji="0" lang="it-IT" sz="40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highlight>
                  <a:srgbClr val="FFFFFF"/>
                </a:highlight>
                <a:uLnTx/>
                <a:uFillTx/>
                <a:latin typeface="Arial"/>
                <a:ea typeface="+mn-ea"/>
                <a:cs typeface="Arial"/>
              </a:rPr>
              <a:t>SOCIAL MEDIA</a:t>
            </a:r>
            <a:endParaRPr lang="it-IT" sz="4000" dirty="0"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11" name="Titolo 1">
            <a:extLst>
              <a:ext uri="{FF2B5EF4-FFF2-40B4-BE49-F238E27FC236}">
                <a16:creationId xmlns:a16="http://schemas.microsoft.com/office/drawing/2014/main" id="{954FFD6C-6F76-BB53-AD9D-578CE1CBF767}"/>
              </a:ext>
            </a:extLst>
          </p:cNvPr>
          <p:cNvSpPr>
            <a:spLocks noGrp="1"/>
          </p:cNvSpPr>
          <p:nvPr/>
        </p:nvSpPr>
        <p:spPr>
          <a:xfrm>
            <a:off x="5975488" y="4159762"/>
            <a:ext cx="11054377" cy="46289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>
              <a:lnSpc>
                <a:spcPct val="111000"/>
              </a:lnSpc>
              <a:buFont typeface="Wingdings" panose="05000000000000000000" pitchFamily="2" charset="2"/>
              <a:buChar char="ü"/>
            </a:pPr>
            <a:r>
              <a:rPr lang="it-IT" sz="34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FF"/>
                </a:highlight>
                <a:latin typeface="Arial"/>
                <a:cs typeface="Arial"/>
              </a:rPr>
              <a:t>Diffusione delle attività e delle iniziative programmate e realizzate da scuola e studenti </a:t>
            </a:r>
          </a:p>
          <a:p>
            <a:pPr marL="457200" indent="-457200">
              <a:lnSpc>
                <a:spcPct val="111000"/>
              </a:lnSpc>
              <a:buFont typeface="Wingdings" panose="05000000000000000000" pitchFamily="2" charset="2"/>
              <a:buChar char="ü"/>
            </a:pPr>
            <a:r>
              <a:rPr lang="it-IT" sz="34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FF"/>
                </a:highlight>
                <a:latin typeface="Arial"/>
                <a:cs typeface="Arial"/>
              </a:rPr>
              <a:t>Interazione con l’utenza </a:t>
            </a:r>
          </a:p>
          <a:p>
            <a:pPr marL="457200" indent="-457200">
              <a:lnSpc>
                <a:spcPct val="111000"/>
              </a:lnSpc>
              <a:buFont typeface="Wingdings" panose="05000000000000000000" pitchFamily="2" charset="2"/>
              <a:buChar char="ü"/>
            </a:pPr>
            <a:r>
              <a:rPr lang="it-IT" sz="34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FF"/>
                </a:highlight>
                <a:latin typeface="Arial"/>
                <a:cs typeface="Arial"/>
              </a:rPr>
              <a:t>Scambi di esperienze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998A220C-E377-D819-0D61-E01CDD46AC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7795" y="5198829"/>
            <a:ext cx="4159644" cy="2550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6977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E86929-3A20-E86B-094A-1999E2E1B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>
            <a:extLst>
              <a:ext uri="{FF2B5EF4-FFF2-40B4-BE49-F238E27FC236}">
                <a16:creationId xmlns:a16="http://schemas.microsoft.com/office/drawing/2014/main" id="{D3ECF1F7-B270-FC21-4B1E-B804535FDE9F}"/>
              </a:ext>
            </a:extLst>
          </p:cNvPr>
          <p:cNvSpPr/>
          <p:nvPr/>
        </p:nvSpPr>
        <p:spPr>
          <a:xfrm>
            <a:off x="16800430" y="8886198"/>
            <a:ext cx="458870" cy="372102"/>
          </a:xfrm>
          <a:custGeom>
            <a:avLst/>
            <a:gdLst/>
            <a:ahLst/>
            <a:cxnLst/>
            <a:rect l="l" t="t" r="r" b="b"/>
            <a:pathLst>
              <a:path w="458870" h="372102">
                <a:moveTo>
                  <a:pt x="0" y="0"/>
                </a:moveTo>
                <a:lnTo>
                  <a:pt x="458870" y="0"/>
                </a:lnTo>
                <a:lnTo>
                  <a:pt x="458870" y="372102"/>
                </a:lnTo>
                <a:lnTo>
                  <a:pt x="0" y="37210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2CDF8BC8-46D3-DD7E-9451-20061C0B20A5}"/>
              </a:ext>
            </a:extLst>
          </p:cNvPr>
          <p:cNvSpPr txBox="1"/>
          <p:nvPr/>
        </p:nvSpPr>
        <p:spPr>
          <a:xfrm>
            <a:off x="5468091" y="4838700"/>
            <a:ext cx="8149730" cy="12122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0079"/>
              </a:lnSpc>
            </a:pPr>
            <a:r>
              <a:rPr lang="en-US" sz="7199" dirty="0">
                <a:solidFill>
                  <a:srgbClr val="FFFFFF"/>
                </a:solidFill>
                <a:latin typeface="Codec Pro"/>
                <a:ea typeface="Codec Pro"/>
                <a:cs typeface="Codec Pro"/>
                <a:sym typeface="Codec Pro"/>
              </a:rPr>
              <a:t>OECD  GNE - SR </a:t>
            </a:r>
          </a:p>
        </p:txBody>
      </p:sp>
      <p:sp>
        <p:nvSpPr>
          <p:cNvPr id="9" name="Segnaposto contenuto 2">
            <a:extLst>
              <a:ext uri="{FF2B5EF4-FFF2-40B4-BE49-F238E27FC236}">
                <a16:creationId xmlns:a16="http://schemas.microsoft.com/office/drawing/2014/main" id="{B417CA72-8895-4087-4FE3-82DCDB19BE05}"/>
              </a:ext>
            </a:extLst>
          </p:cNvPr>
          <p:cNvSpPr>
            <a:spLocks noGrp="1"/>
          </p:cNvSpPr>
          <p:nvPr/>
        </p:nvSpPr>
        <p:spPr>
          <a:xfrm>
            <a:off x="1431975" y="3690221"/>
            <a:ext cx="14589841" cy="556807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it-IT" dirty="0">
              <a:solidFill>
                <a:schemeClr val="accent1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it-IT" dirty="0">
              <a:solidFill>
                <a:schemeClr val="accent1"/>
              </a:solidFill>
              <a:latin typeface="Arial"/>
              <a:cs typeface="Arial"/>
            </a:endParaRPr>
          </a:p>
        </p:txBody>
      </p:sp>
      <p:sp>
        <p:nvSpPr>
          <p:cNvPr id="10" name="Titolo 1">
            <a:extLst>
              <a:ext uri="{FF2B5EF4-FFF2-40B4-BE49-F238E27FC236}">
                <a16:creationId xmlns:a16="http://schemas.microsoft.com/office/drawing/2014/main" id="{1DB8B458-46E2-9FF7-A395-18FC7339994E}"/>
              </a:ext>
            </a:extLst>
          </p:cNvPr>
          <p:cNvSpPr>
            <a:spLocks noGrp="1"/>
          </p:cNvSpPr>
          <p:nvPr/>
        </p:nvSpPr>
        <p:spPr>
          <a:xfrm>
            <a:off x="4724400" y="331065"/>
            <a:ext cx="14258003" cy="15786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11000"/>
              </a:lnSpc>
            </a:pPr>
            <a:r>
              <a:rPr lang="it-IT" sz="34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FF"/>
                </a:highlight>
                <a:latin typeface="Arial"/>
                <a:cs typeface="Arial"/>
              </a:rPr>
              <a:t>LE AZIONI DI PROMOZIONE DELLA FILIERA FORMATIVA </a:t>
            </a:r>
          </a:p>
          <a:p>
            <a:pPr algn="ctr">
              <a:lnSpc>
                <a:spcPct val="111000"/>
              </a:lnSpc>
              <a:spcAft>
                <a:spcPts val="1200"/>
              </a:spcAft>
            </a:pPr>
            <a:r>
              <a:rPr lang="it-IT" sz="34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FF"/>
                </a:highlight>
                <a:latin typeface="Arial"/>
                <a:cs typeface="Arial"/>
              </a:rPr>
              <a:t>TECNOLOGICO – PROFESSIONALE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81E5741B-30DF-2BEB-0A45-6E96F0F6E36E}"/>
              </a:ext>
            </a:extLst>
          </p:cNvPr>
          <p:cNvSpPr txBox="1"/>
          <p:nvPr/>
        </p:nvSpPr>
        <p:spPr>
          <a:xfrm>
            <a:off x="4724400" y="2172728"/>
            <a:ext cx="9144000" cy="627223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Arial"/>
              </a:rPr>
              <a:t>STRUMENTI PER L’ORIENTAMENTO</a:t>
            </a:r>
            <a:endParaRPr kumimoji="0" lang="it-IT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F271F0E4-6F4E-925F-D4C9-EDB85E909B81}"/>
              </a:ext>
            </a:extLst>
          </p:cNvPr>
          <p:cNvSpPr txBox="1"/>
          <p:nvPr/>
        </p:nvSpPr>
        <p:spPr>
          <a:xfrm>
            <a:off x="4739640" y="3225304"/>
            <a:ext cx="10553725" cy="707886"/>
          </a:xfrm>
          <a:prstGeom prst="rect">
            <a:avLst/>
          </a:prstGeom>
          <a:noFill/>
          <a:effectLst>
            <a:glow rad="1397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>
            <a:spAutoFit/>
          </a:bodyPr>
          <a:lstStyle/>
          <a:p>
            <a:pPr algn="ctr"/>
            <a:r>
              <a:rPr kumimoji="0" lang="it-IT" sz="40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highlight>
                  <a:srgbClr val="FFFFFF"/>
                </a:highlight>
                <a:uLnTx/>
                <a:uFillTx/>
                <a:latin typeface="Arial"/>
                <a:ea typeface="+mn-ea"/>
                <a:cs typeface="Arial"/>
              </a:rPr>
              <a:t>INCONTRI – MANIFESTAZIONI – EVENTI </a:t>
            </a:r>
            <a:endParaRPr lang="it-IT" sz="4000" dirty="0"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11" name="Titolo 1">
            <a:extLst>
              <a:ext uri="{FF2B5EF4-FFF2-40B4-BE49-F238E27FC236}">
                <a16:creationId xmlns:a16="http://schemas.microsoft.com/office/drawing/2014/main" id="{31647D2C-3FFF-B381-78E5-00A0884FF638}"/>
              </a:ext>
            </a:extLst>
          </p:cNvPr>
          <p:cNvSpPr>
            <a:spLocks noGrp="1"/>
          </p:cNvSpPr>
          <p:nvPr/>
        </p:nvSpPr>
        <p:spPr>
          <a:xfrm>
            <a:off x="4724400" y="4159762"/>
            <a:ext cx="12940719" cy="46289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1000"/>
              </a:lnSpc>
            </a:pPr>
            <a:r>
              <a:rPr lang="it-IT" sz="30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FF"/>
                </a:highlight>
                <a:latin typeface="Arial"/>
                <a:cs typeface="Arial"/>
              </a:rPr>
              <a:t>Nell’ambito degli OPEN-DAY o con appuntamenti dedicati: </a:t>
            </a:r>
          </a:p>
          <a:p>
            <a:pPr marL="457200" indent="-457200">
              <a:lnSpc>
                <a:spcPct val="111000"/>
              </a:lnSpc>
              <a:buFont typeface="Wingdings" panose="05000000000000000000" pitchFamily="2" charset="2"/>
              <a:buChar char="ü"/>
            </a:pPr>
            <a:r>
              <a:rPr lang="it-IT" sz="30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FF"/>
                </a:highlight>
                <a:latin typeface="Arial"/>
                <a:cs typeface="Arial"/>
              </a:rPr>
              <a:t>Incontri studenti e famiglie con i soggetti aderenti la filiera per presentare il network della rete, i ruoli, gli obiettivi e gli strumenti</a:t>
            </a:r>
          </a:p>
          <a:p>
            <a:pPr marL="457200" indent="-457200">
              <a:lnSpc>
                <a:spcPct val="111000"/>
              </a:lnSpc>
              <a:buFont typeface="Wingdings" panose="05000000000000000000" pitchFamily="2" charset="2"/>
              <a:buChar char="ü"/>
            </a:pPr>
            <a:r>
              <a:rPr lang="it-IT" sz="30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FF"/>
                </a:highlight>
                <a:latin typeface="Arial"/>
                <a:cs typeface="Arial"/>
              </a:rPr>
              <a:t>Particolare focus e presenza degli ITS per far conoscere l’istruzione terziaria professionalizzante </a:t>
            </a:r>
            <a:r>
              <a:rPr lang="it-IT" sz="2800" i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FF"/>
                </a:highlight>
                <a:latin typeface="Arial"/>
                <a:cs typeface="Arial"/>
              </a:rPr>
              <a:t>(laddove possibile anche nella sede ITS)</a:t>
            </a:r>
            <a:endParaRPr lang="it-IT" sz="28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FFFF"/>
              </a:highlight>
              <a:latin typeface="Arial"/>
              <a:cs typeface="Arial"/>
            </a:endParaRPr>
          </a:p>
          <a:p>
            <a:pPr marL="457200" indent="-457200">
              <a:lnSpc>
                <a:spcPct val="111000"/>
              </a:lnSpc>
              <a:buFont typeface="Wingdings" panose="05000000000000000000" pitchFamily="2" charset="2"/>
              <a:buChar char="ü"/>
            </a:pPr>
            <a:r>
              <a:rPr lang="it-IT" sz="30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FF"/>
                </a:highlight>
                <a:latin typeface="Arial"/>
                <a:cs typeface="Arial"/>
              </a:rPr>
              <a:t>Incontri con i docenti della scuola del primo ciclo in particolare sulle metodologie didattiche innovative introdotte nella filiera</a:t>
            </a:r>
          </a:p>
          <a:p>
            <a:pPr>
              <a:lnSpc>
                <a:spcPct val="111000"/>
              </a:lnSpc>
            </a:pPr>
            <a:endParaRPr lang="it-IT" sz="30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FFFF"/>
              </a:highlight>
              <a:latin typeface="Arial"/>
              <a:cs typeface="Arial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E5ACECAB-5153-A2C3-B76B-50607A8482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881" y="5143500"/>
            <a:ext cx="3442359" cy="2294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9794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4B481F-5E2E-CC8F-A7A9-6C93D441FC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>
            <a:extLst>
              <a:ext uri="{FF2B5EF4-FFF2-40B4-BE49-F238E27FC236}">
                <a16:creationId xmlns:a16="http://schemas.microsoft.com/office/drawing/2014/main" id="{9279D78A-0F61-04C7-D728-7CBCE19D6CDC}"/>
              </a:ext>
            </a:extLst>
          </p:cNvPr>
          <p:cNvSpPr/>
          <p:nvPr/>
        </p:nvSpPr>
        <p:spPr>
          <a:xfrm>
            <a:off x="16800430" y="8886198"/>
            <a:ext cx="458870" cy="372102"/>
          </a:xfrm>
          <a:custGeom>
            <a:avLst/>
            <a:gdLst/>
            <a:ahLst/>
            <a:cxnLst/>
            <a:rect l="l" t="t" r="r" b="b"/>
            <a:pathLst>
              <a:path w="458870" h="372102">
                <a:moveTo>
                  <a:pt x="0" y="0"/>
                </a:moveTo>
                <a:lnTo>
                  <a:pt x="458870" y="0"/>
                </a:lnTo>
                <a:lnTo>
                  <a:pt x="458870" y="372102"/>
                </a:lnTo>
                <a:lnTo>
                  <a:pt x="0" y="37210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27D763FD-60AE-3456-D530-100C8D045398}"/>
              </a:ext>
            </a:extLst>
          </p:cNvPr>
          <p:cNvSpPr txBox="1"/>
          <p:nvPr/>
        </p:nvSpPr>
        <p:spPr>
          <a:xfrm>
            <a:off x="5468091" y="4838700"/>
            <a:ext cx="8149730" cy="12122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0079"/>
              </a:lnSpc>
            </a:pPr>
            <a:r>
              <a:rPr lang="en-US" sz="7199" dirty="0">
                <a:solidFill>
                  <a:srgbClr val="FFFFFF"/>
                </a:solidFill>
                <a:latin typeface="Codec Pro"/>
                <a:ea typeface="Codec Pro"/>
                <a:cs typeface="Codec Pro"/>
                <a:sym typeface="Codec Pro"/>
              </a:rPr>
              <a:t>OECD  GNE - SR </a:t>
            </a:r>
          </a:p>
        </p:txBody>
      </p:sp>
      <p:sp>
        <p:nvSpPr>
          <p:cNvPr id="9" name="Segnaposto contenuto 2">
            <a:extLst>
              <a:ext uri="{FF2B5EF4-FFF2-40B4-BE49-F238E27FC236}">
                <a16:creationId xmlns:a16="http://schemas.microsoft.com/office/drawing/2014/main" id="{C90D8821-9F32-983F-D9A3-8543BD37C702}"/>
              </a:ext>
            </a:extLst>
          </p:cNvPr>
          <p:cNvSpPr>
            <a:spLocks noGrp="1"/>
          </p:cNvSpPr>
          <p:nvPr/>
        </p:nvSpPr>
        <p:spPr>
          <a:xfrm>
            <a:off x="1431975" y="3690221"/>
            <a:ext cx="14589841" cy="556807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it-IT" dirty="0">
              <a:solidFill>
                <a:schemeClr val="accent1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it-IT" dirty="0">
              <a:solidFill>
                <a:schemeClr val="accent1"/>
              </a:solidFill>
              <a:latin typeface="Arial"/>
              <a:cs typeface="Arial"/>
            </a:endParaRPr>
          </a:p>
        </p:txBody>
      </p:sp>
      <p:sp>
        <p:nvSpPr>
          <p:cNvPr id="10" name="Titolo 1">
            <a:extLst>
              <a:ext uri="{FF2B5EF4-FFF2-40B4-BE49-F238E27FC236}">
                <a16:creationId xmlns:a16="http://schemas.microsoft.com/office/drawing/2014/main" id="{1559DBC6-1944-38FB-5429-8FCED8F3CA25}"/>
              </a:ext>
            </a:extLst>
          </p:cNvPr>
          <p:cNvSpPr>
            <a:spLocks noGrp="1"/>
          </p:cNvSpPr>
          <p:nvPr/>
        </p:nvSpPr>
        <p:spPr>
          <a:xfrm>
            <a:off x="4724400" y="331065"/>
            <a:ext cx="14258003" cy="15786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11000"/>
              </a:lnSpc>
            </a:pPr>
            <a:r>
              <a:rPr lang="it-IT" sz="34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FF"/>
                </a:highlight>
                <a:latin typeface="Arial"/>
                <a:cs typeface="Arial"/>
              </a:rPr>
              <a:t>LE AZIONI DI PROMOZIONE DELLA FILIERA FORMATIVA </a:t>
            </a:r>
          </a:p>
          <a:p>
            <a:pPr algn="ctr">
              <a:lnSpc>
                <a:spcPct val="111000"/>
              </a:lnSpc>
              <a:spcAft>
                <a:spcPts val="1200"/>
              </a:spcAft>
            </a:pPr>
            <a:r>
              <a:rPr lang="it-IT" sz="34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FF"/>
                </a:highlight>
                <a:latin typeface="Arial"/>
                <a:cs typeface="Arial"/>
              </a:rPr>
              <a:t>TECNOLOGICO – PROFESSIONALE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A80A550E-8AC3-119F-F300-C93B063A2050}"/>
              </a:ext>
            </a:extLst>
          </p:cNvPr>
          <p:cNvSpPr txBox="1"/>
          <p:nvPr/>
        </p:nvSpPr>
        <p:spPr>
          <a:xfrm>
            <a:off x="4724400" y="2172728"/>
            <a:ext cx="9144000" cy="627223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Arial"/>
              </a:rPr>
              <a:t>STRUMENTI PER L’ORIENTAMENTO</a:t>
            </a:r>
            <a:endParaRPr kumimoji="0" lang="it-IT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50C2DC69-43D1-5607-BE0D-8A7C1583E50A}"/>
              </a:ext>
            </a:extLst>
          </p:cNvPr>
          <p:cNvSpPr txBox="1"/>
          <p:nvPr/>
        </p:nvSpPr>
        <p:spPr>
          <a:xfrm>
            <a:off x="4739640" y="3225304"/>
            <a:ext cx="10553725" cy="707886"/>
          </a:xfrm>
          <a:prstGeom prst="rect">
            <a:avLst/>
          </a:prstGeom>
          <a:noFill/>
          <a:effectLst>
            <a:glow rad="1397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>
            <a:spAutoFit/>
          </a:bodyPr>
          <a:lstStyle/>
          <a:p>
            <a:pPr algn="ctr"/>
            <a:r>
              <a:rPr kumimoji="0" lang="it-IT" sz="40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highlight>
                  <a:srgbClr val="FFFFFF"/>
                </a:highlight>
                <a:uLnTx/>
                <a:uFillTx/>
                <a:latin typeface="Arial"/>
                <a:ea typeface="+mn-ea"/>
                <a:cs typeface="Arial"/>
              </a:rPr>
              <a:t>INCONTRI – MANIFESTAZIONI – EVENTI </a:t>
            </a:r>
            <a:endParaRPr lang="it-IT" sz="4000" dirty="0"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11" name="Titolo 1">
            <a:extLst>
              <a:ext uri="{FF2B5EF4-FFF2-40B4-BE49-F238E27FC236}">
                <a16:creationId xmlns:a16="http://schemas.microsoft.com/office/drawing/2014/main" id="{E687C081-1D39-322D-4838-B0AF26692EA5}"/>
              </a:ext>
            </a:extLst>
          </p:cNvPr>
          <p:cNvSpPr>
            <a:spLocks noGrp="1"/>
          </p:cNvSpPr>
          <p:nvPr/>
        </p:nvSpPr>
        <p:spPr>
          <a:xfrm>
            <a:off x="4724400" y="4159762"/>
            <a:ext cx="12940719" cy="46289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1000"/>
              </a:lnSpc>
              <a:spcAft>
                <a:spcPts val="1800"/>
              </a:spcAft>
            </a:pPr>
            <a:r>
              <a:rPr lang="it-IT" sz="30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FF"/>
                </a:highlight>
                <a:latin typeface="Arial"/>
                <a:cs typeface="Arial"/>
              </a:rPr>
              <a:t>Nell’ambito degli OPEN-DAY o con appuntamenti dedicati: </a:t>
            </a:r>
          </a:p>
          <a:p>
            <a:pPr marL="457200" indent="-457200">
              <a:lnSpc>
                <a:spcPct val="111000"/>
              </a:lnSpc>
              <a:buFont typeface="Wingdings" panose="05000000000000000000" pitchFamily="2" charset="2"/>
              <a:buChar char="ü"/>
            </a:pPr>
            <a:r>
              <a:rPr lang="it-IT" sz="30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FF"/>
                </a:highlight>
                <a:latin typeface="Arial"/>
                <a:cs typeface="Arial"/>
              </a:rPr>
              <a:t>Talk tra studenti che frequentano la filiera o che frequentano percorsi di ITS e studenti/famiglie/docenti delle scuole primo ciclo</a:t>
            </a:r>
          </a:p>
          <a:p>
            <a:pPr marL="457200" indent="-457200">
              <a:lnSpc>
                <a:spcPct val="111000"/>
              </a:lnSpc>
              <a:buFont typeface="Wingdings" panose="05000000000000000000" pitchFamily="2" charset="2"/>
              <a:buChar char="ü"/>
            </a:pPr>
            <a:r>
              <a:rPr lang="it-IT" sz="30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FF"/>
                </a:highlight>
                <a:latin typeface="Arial"/>
                <a:cs typeface="Arial"/>
              </a:rPr>
              <a:t>Simulazioni di attività di didattica laboratoriali </a:t>
            </a:r>
          </a:p>
          <a:p>
            <a:pPr>
              <a:lnSpc>
                <a:spcPct val="111000"/>
              </a:lnSpc>
            </a:pPr>
            <a:endParaRPr lang="it-IT" sz="30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FFFF"/>
              </a:highlight>
              <a:latin typeface="Arial"/>
              <a:cs typeface="Arial"/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3388F022-E3BB-B9E2-FEA7-658489B393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530" y="4533900"/>
            <a:ext cx="3333750" cy="250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6404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651857-7AFD-5A83-124D-1E26BC4D13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>
            <a:extLst>
              <a:ext uri="{FF2B5EF4-FFF2-40B4-BE49-F238E27FC236}">
                <a16:creationId xmlns:a16="http://schemas.microsoft.com/office/drawing/2014/main" id="{877F527A-CE87-8BD2-BC78-F2FE2D6D51EF}"/>
              </a:ext>
            </a:extLst>
          </p:cNvPr>
          <p:cNvSpPr/>
          <p:nvPr/>
        </p:nvSpPr>
        <p:spPr>
          <a:xfrm>
            <a:off x="16800430" y="8886198"/>
            <a:ext cx="458870" cy="372102"/>
          </a:xfrm>
          <a:custGeom>
            <a:avLst/>
            <a:gdLst/>
            <a:ahLst/>
            <a:cxnLst/>
            <a:rect l="l" t="t" r="r" b="b"/>
            <a:pathLst>
              <a:path w="458870" h="372102">
                <a:moveTo>
                  <a:pt x="0" y="0"/>
                </a:moveTo>
                <a:lnTo>
                  <a:pt x="458870" y="0"/>
                </a:lnTo>
                <a:lnTo>
                  <a:pt x="458870" y="372102"/>
                </a:lnTo>
                <a:lnTo>
                  <a:pt x="0" y="37210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C6A5AFA1-9C00-168A-3BEC-F3A71A0EB643}"/>
              </a:ext>
            </a:extLst>
          </p:cNvPr>
          <p:cNvSpPr txBox="1"/>
          <p:nvPr/>
        </p:nvSpPr>
        <p:spPr>
          <a:xfrm>
            <a:off x="5468091" y="4838700"/>
            <a:ext cx="8149730" cy="12122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0079"/>
              </a:lnSpc>
            </a:pPr>
            <a:r>
              <a:rPr lang="en-US" sz="7199" dirty="0">
                <a:solidFill>
                  <a:srgbClr val="FFFFFF"/>
                </a:solidFill>
                <a:latin typeface="Codec Pro"/>
                <a:ea typeface="Codec Pro"/>
                <a:cs typeface="Codec Pro"/>
                <a:sym typeface="Codec Pro"/>
              </a:rPr>
              <a:t>OECD  GNE - SR </a:t>
            </a:r>
          </a:p>
        </p:txBody>
      </p:sp>
      <p:sp>
        <p:nvSpPr>
          <p:cNvPr id="9" name="Segnaposto contenuto 2">
            <a:extLst>
              <a:ext uri="{FF2B5EF4-FFF2-40B4-BE49-F238E27FC236}">
                <a16:creationId xmlns:a16="http://schemas.microsoft.com/office/drawing/2014/main" id="{9F3DD8B4-3C76-6889-1D49-1FEA04F972BD}"/>
              </a:ext>
            </a:extLst>
          </p:cNvPr>
          <p:cNvSpPr>
            <a:spLocks noGrp="1"/>
          </p:cNvSpPr>
          <p:nvPr/>
        </p:nvSpPr>
        <p:spPr>
          <a:xfrm>
            <a:off x="1431975" y="3690221"/>
            <a:ext cx="14589841" cy="556807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it-IT" dirty="0">
              <a:solidFill>
                <a:schemeClr val="accent1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it-IT" dirty="0">
              <a:solidFill>
                <a:schemeClr val="accent1"/>
              </a:solidFill>
              <a:latin typeface="Arial"/>
              <a:cs typeface="Arial"/>
            </a:endParaRPr>
          </a:p>
        </p:txBody>
      </p:sp>
      <p:sp>
        <p:nvSpPr>
          <p:cNvPr id="10" name="Titolo 1">
            <a:extLst>
              <a:ext uri="{FF2B5EF4-FFF2-40B4-BE49-F238E27FC236}">
                <a16:creationId xmlns:a16="http://schemas.microsoft.com/office/drawing/2014/main" id="{FED02FAF-C0CB-B2F3-3E3A-30969B3A1606}"/>
              </a:ext>
            </a:extLst>
          </p:cNvPr>
          <p:cNvSpPr>
            <a:spLocks noGrp="1"/>
          </p:cNvSpPr>
          <p:nvPr/>
        </p:nvSpPr>
        <p:spPr>
          <a:xfrm>
            <a:off x="4724400" y="331065"/>
            <a:ext cx="14258003" cy="15786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11000"/>
              </a:lnSpc>
            </a:pPr>
            <a:r>
              <a:rPr lang="it-IT" sz="34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FF"/>
                </a:highlight>
                <a:latin typeface="Arial"/>
                <a:cs typeface="Arial"/>
              </a:rPr>
              <a:t>LE AZIONI DI PROMOZIONE DELLA FILIERA FORMATIVA </a:t>
            </a:r>
          </a:p>
          <a:p>
            <a:pPr algn="ctr">
              <a:lnSpc>
                <a:spcPct val="111000"/>
              </a:lnSpc>
              <a:spcAft>
                <a:spcPts val="1200"/>
              </a:spcAft>
            </a:pPr>
            <a:r>
              <a:rPr lang="it-IT" sz="34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FF"/>
                </a:highlight>
                <a:latin typeface="Arial"/>
                <a:cs typeface="Arial"/>
              </a:rPr>
              <a:t>TECNOLOGICO – PROFESSIONALE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A62F0F54-9DE2-0CC9-2246-976933C233B2}"/>
              </a:ext>
            </a:extLst>
          </p:cNvPr>
          <p:cNvSpPr txBox="1"/>
          <p:nvPr/>
        </p:nvSpPr>
        <p:spPr>
          <a:xfrm>
            <a:off x="4724400" y="2172728"/>
            <a:ext cx="9144000" cy="627223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Arial"/>
              </a:rPr>
              <a:t>STRUMENTI PER L’ORIENTAMENTO</a:t>
            </a:r>
            <a:endParaRPr kumimoji="0" lang="it-IT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1AB02022-56A8-ABA0-636B-742A321DD9B1}"/>
              </a:ext>
            </a:extLst>
          </p:cNvPr>
          <p:cNvSpPr txBox="1"/>
          <p:nvPr/>
        </p:nvSpPr>
        <p:spPr>
          <a:xfrm>
            <a:off x="4739640" y="3225304"/>
            <a:ext cx="10553725" cy="707886"/>
          </a:xfrm>
          <a:prstGeom prst="rect">
            <a:avLst/>
          </a:prstGeom>
          <a:noFill/>
          <a:effectLst>
            <a:glow rad="1397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>
            <a:spAutoFit/>
          </a:bodyPr>
          <a:lstStyle/>
          <a:p>
            <a:pPr algn="ctr"/>
            <a:r>
              <a:rPr lang="it-IT" sz="4000" b="1" dirty="0">
                <a:solidFill>
                  <a:srgbClr val="4F81B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highlight>
                  <a:srgbClr val="FFFFFF"/>
                </a:highlight>
                <a:latin typeface="Arial"/>
                <a:cs typeface="Arial"/>
              </a:rPr>
              <a:t>DATI  E RILEVAZIONI</a:t>
            </a:r>
            <a:endParaRPr lang="it-IT" sz="4000" dirty="0"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11" name="Titolo 1">
            <a:extLst>
              <a:ext uri="{FF2B5EF4-FFF2-40B4-BE49-F238E27FC236}">
                <a16:creationId xmlns:a16="http://schemas.microsoft.com/office/drawing/2014/main" id="{E19C5418-4A7F-9ECA-08F6-5A9A460B83EF}"/>
              </a:ext>
            </a:extLst>
          </p:cNvPr>
          <p:cNvSpPr>
            <a:spLocks noGrp="1"/>
          </p:cNvSpPr>
          <p:nvPr/>
        </p:nvSpPr>
        <p:spPr>
          <a:xfrm>
            <a:off x="4318581" y="4115572"/>
            <a:ext cx="12940719" cy="51427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1000"/>
              </a:lnSpc>
              <a:spcAft>
                <a:spcPts val="1200"/>
              </a:spcAft>
            </a:pPr>
            <a:r>
              <a:rPr lang="it-IT" sz="30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FF"/>
                </a:highlight>
                <a:latin typeface="Arial"/>
                <a:cs typeface="Arial"/>
              </a:rPr>
              <a:t>Presentazione di report, dati e rilevazioni statistiche per fornire all’utenza un quadro oggettivo del rapporto tra formazione e lavoro e per supportare le decisioni nella scelta dei percorsi di studio</a:t>
            </a:r>
          </a:p>
          <a:p>
            <a:pPr marL="457200" indent="-457200">
              <a:lnSpc>
                <a:spcPct val="111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it-IT" sz="30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FF"/>
                </a:highlight>
                <a:latin typeface="Arial"/>
                <a:cs typeface="Arial"/>
              </a:rPr>
              <a:t>Dati del monitoraggio INDIRE sugli esiti occupazionali degli studenti ITS </a:t>
            </a:r>
            <a:r>
              <a:rPr lang="it-IT" sz="25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FF"/>
                </a:highlight>
                <a:latin typeface="Arial"/>
                <a:cs typeface="Arial"/>
              </a:rPr>
              <a:t>(https://www.indire.it/progetto/</a:t>
            </a:r>
            <a:r>
              <a:rPr lang="it-IT" sz="25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FF"/>
                </a:highlight>
                <a:latin typeface="Arial"/>
                <a:cs typeface="Arial"/>
              </a:rPr>
              <a:t>its</a:t>
            </a:r>
            <a:r>
              <a:rPr lang="it-IT" sz="25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FF"/>
                </a:highlight>
                <a:latin typeface="Arial"/>
                <a:cs typeface="Arial"/>
              </a:rPr>
              <a:t>-istituti-tecnologici-superiori/overview-monitoraggio-its-academy-2025/) </a:t>
            </a:r>
          </a:p>
          <a:p>
            <a:pPr marL="457200" indent="-457200">
              <a:lnSpc>
                <a:spcPct val="111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it-IT" sz="30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FF"/>
                </a:highlight>
                <a:latin typeface="Arial"/>
                <a:cs typeface="Arial"/>
              </a:rPr>
              <a:t>Rapporti Excelsior sulle previsioni dei fabbisogni occupazionali a medio termine  </a:t>
            </a:r>
            <a:r>
              <a:rPr lang="it-IT" sz="25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FF"/>
                </a:highlight>
                <a:latin typeface="Arial"/>
                <a:cs typeface="Arial"/>
              </a:rPr>
              <a:t>(https://excelsior.unioncamere.net/</a:t>
            </a:r>
            <a:r>
              <a:rPr lang="it-IT" sz="25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FF"/>
                </a:highlight>
                <a:latin typeface="Arial"/>
                <a:cs typeface="Arial"/>
              </a:rPr>
              <a:t>sites</a:t>
            </a:r>
            <a:r>
              <a:rPr lang="it-IT" sz="25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FF"/>
                </a:highlight>
                <a:latin typeface="Arial"/>
                <a:cs typeface="Arial"/>
              </a:rPr>
              <a:t>/default/files/pubblicazioni/2025/report_previsivo_2025-29.pdf)</a:t>
            </a:r>
          </a:p>
          <a:p>
            <a:pPr marL="457200" indent="-457200">
              <a:lnSpc>
                <a:spcPct val="111000"/>
              </a:lnSpc>
              <a:buFont typeface="Wingdings" panose="05000000000000000000" pitchFamily="2" charset="2"/>
              <a:buChar char="ü"/>
            </a:pPr>
            <a:r>
              <a:rPr lang="it-IT" sz="30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FF"/>
                </a:highlight>
                <a:latin typeface="Arial"/>
                <a:cs typeface="Arial"/>
              </a:rPr>
              <a:t>AlmaDiploma</a:t>
            </a:r>
            <a:r>
              <a:rPr lang="it-IT" sz="30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FF"/>
                </a:highlight>
                <a:latin typeface="Arial"/>
                <a:cs typeface="Arial"/>
              </a:rPr>
              <a:t> sugli esiti a distanza (1anno – 3anni) dei diplomati per singolo indirizzo</a:t>
            </a:r>
            <a:r>
              <a:rPr lang="it-IT" sz="28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FF"/>
                </a:highlight>
                <a:latin typeface="Arial"/>
                <a:cs typeface="Arial"/>
              </a:rPr>
              <a:t>  </a:t>
            </a:r>
            <a:r>
              <a:rPr lang="it-IT" sz="25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FF"/>
                </a:highlight>
                <a:latin typeface="Arial"/>
                <a:cs typeface="Arial"/>
              </a:rPr>
              <a:t>(https://www.almadiploma.it/indagini/</a:t>
            </a:r>
            <a:r>
              <a:rPr lang="it-IT" sz="25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FF"/>
                </a:highlight>
                <a:latin typeface="Arial"/>
                <a:cs typeface="Arial"/>
              </a:rPr>
              <a:t>Default.aspx?lang</a:t>
            </a:r>
            <a:r>
              <a:rPr lang="it-IT" sz="25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FF"/>
                </a:highlight>
                <a:latin typeface="Arial"/>
                <a:cs typeface="Arial"/>
              </a:rPr>
              <a:t>=</a:t>
            </a:r>
            <a:r>
              <a:rPr lang="it-IT" sz="25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FF"/>
                </a:highlight>
                <a:latin typeface="Arial"/>
                <a:cs typeface="Arial"/>
              </a:rPr>
              <a:t>it</a:t>
            </a:r>
            <a:r>
              <a:rPr lang="it-IT" sz="25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FF"/>
                </a:highlight>
                <a:latin typeface="Arial"/>
                <a:cs typeface="Arial"/>
              </a:rPr>
              <a:t>)</a:t>
            </a:r>
          </a:p>
          <a:p>
            <a:pPr>
              <a:lnSpc>
                <a:spcPct val="111000"/>
              </a:lnSpc>
            </a:pPr>
            <a:endParaRPr lang="it-IT" sz="25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FFFF"/>
              </a:highlight>
              <a:latin typeface="Arial"/>
              <a:cs typeface="Arial"/>
            </a:endParaRP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3F60443E-D945-4596-D4F3-F71AE312ED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1526" y="5143500"/>
            <a:ext cx="3549316" cy="205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2693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3618D0-026E-5767-6D83-0199BF4E79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>
            <a:extLst>
              <a:ext uri="{FF2B5EF4-FFF2-40B4-BE49-F238E27FC236}">
                <a16:creationId xmlns:a16="http://schemas.microsoft.com/office/drawing/2014/main" id="{C8A1D52F-EC56-84B2-C1F8-38B914EF4CCC}"/>
              </a:ext>
            </a:extLst>
          </p:cNvPr>
          <p:cNvSpPr/>
          <p:nvPr/>
        </p:nvSpPr>
        <p:spPr>
          <a:xfrm>
            <a:off x="16800430" y="8886198"/>
            <a:ext cx="458870" cy="372102"/>
          </a:xfrm>
          <a:custGeom>
            <a:avLst/>
            <a:gdLst/>
            <a:ahLst/>
            <a:cxnLst/>
            <a:rect l="l" t="t" r="r" b="b"/>
            <a:pathLst>
              <a:path w="458870" h="372102">
                <a:moveTo>
                  <a:pt x="0" y="0"/>
                </a:moveTo>
                <a:lnTo>
                  <a:pt x="458870" y="0"/>
                </a:lnTo>
                <a:lnTo>
                  <a:pt x="458870" y="372102"/>
                </a:lnTo>
                <a:lnTo>
                  <a:pt x="0" y="37210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363C910-A113-64B0-7099-13D53245C93D}"/>
              </a:ext>
            </a:extLst>
          </p:cNvPr>
          <p:cNvSpPr txBox="1"/>
          <p:nvPr/>
        </p:nvSpPr>
        <p:spPr>
          <a:xfrm>
            <a:off x="5468091" y="4838700"/>
            <a:ext cx="8149730" cy="12122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0079"/>
              </a:lnSpc>
            </a:pPr>
            <a:r>
              <a:rPr lang="en-US" sz="7199" dirty="0">
                <a:solidFill>
                  <a:srgbClr val="FFFFFF"/>
                </a:solidFill>
                <a:latin typeface="Codec Pro"/>
                <a:ea typeface="Codec Pro"/>
                <a:cs typeface="Codec Pro"/>
                <a:sym typeface="Codec Pro"/>
              </a:rPr>
              <a:t>OECD  GNE - SR </a:t>
            </a:r>
          </a:p>
        </p:txBody>
      </p:sp>
      <p:sp>
        <p:nvSpPr>
          <p:cNvPr id="9" name="Segnaposto contenuto 2">
            <a:extLst>
              <a:ext uri="{FF2B5EF4-FFF2-40B4-BE49-F238E27FC236}">
                <a16:creationId xmlns:a16="http://schemas.microsoft.com/office/drawing/2014/main" id="{6B8E46FB-D9D0-274A-DC85-6033ED338C4B}"/>
              </a:ext>
            </a:extLst>
          </p:cNvPr>
          <p:cNvSpPr>
            <a:spLocks noGrp="1"/>
          </p:cNvSpPr>
          <p:nvPr/>
        </p:nvSpPr>
        <p:spPr>
          <a:xfrm>
            <a:off x="1431975" y="3690221"/>
            <a:ext cx="14589841" cy="556807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it-IT" dirty="0">
              <a:solidFill>
                <a:schemeClr val="accent1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it-IT" dirty="0">
              <a:solidFill>
                <a:schemeClr val="accent1"/>
              </a:solidFill>
              <a:latin typeface="Arial"/>
              <a:cs typeface="Arial"/>
            </a:endParaRPr>
          </a:p>
        </p:txBody>
      </p:sp>
      <p:sp>
        <p:nvSpPr>
          <p:cNvPr id="10" name="Titolo 1">
            <a:extLst>
              <a:ext uri="{FF2B5EF4-FFF2-40B4-BE49-F238E27FC236}">
                <a16:creationId xmlns:a16="http://schemas.microsoft.com/office/drawing/2014/main" id="{278415F7-4AA4-2992-5FB3-9070FDCDB2DF}"/>
              </a:ext>
            </a:extLst>
          </p:cNvPr>
          <p:cNvSpPr>
            <a:spLocks noGrp="1"/>
          </p:cNvSpPr>
          <p:nvPr/>
        </p:nvSpPr>
        <p:spPr>
          <a:xfrm>
            <a:off x="4724400" y="331065"/>
            <a:ext cx="14258003" cy="15786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11000"/>
              </a:lnSpc>
            </a:pPr>
            <a:r>
              <a:rPr lang="it-IT" sz="34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FF"/>
                </a:highlight>
                <a:latin typeface="Arial"/>
                <a:cs typeface="Arial"/>
              </a:rPr>
              <a:t>LE AZIONI DI PROMOZIONE DELLA FILIERA FORMATIVA </a:t>
            </a:r>
          </a:p>
          <a:p>
            <a:pPr algn="ctr">
              <a:lnSpc>
                <a:spcPct val="111000"/>
              </a:lnSpc>
              <a:spcAft>
                <a:spcPts val="1200"/>
              </a:spcAft>
            </a:pPr>
            <a:r>
              <a:rPr lang="it-IT" sz="34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FF"/>
                </a:highlight>
                <a:latin typeface="Arial"/>
                <a:cs typeface="Arial"/>
              </a:rPr>
              <a:t>TECNOLOGICO – PROFESSIONALE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A811A80F-A988-13FE-089D-C498997DA4B1}"/>
              </a:ext>
            </a:extLst>
          </p:cNvPr>
          <p:cNvSpPr txBox="1"/>
          <p:nvPr/>
        </p:nvSpPr>
        <p:spPr>
          <a:xfrm>
            <a:off x="4724400" y="1886822"/>
            <a:ext cx="9144000" cy="627223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Arial"/>
              </a:rPr>
              <a:t>STRUMENTI PER L’ORIENTAMENTO</a:t>
            </a:r>
            <a:endParaRPr kumimoji="0" lang="it-IT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394C966E-0870-EFCC-2DB0-3718B89ED111}"/>
              </a:ext>
            </a:extLst>
          </p:cNvPr>
          <p:cNvSpPr txBox="1"/>
          <p:nvPr/>
        </p:nvSpPr>
        <p:spPr>
          <a:xfrm>
            <a:off x="4266093" y="2704218"/>
            <a:ext cx="10553725" cy="707886"/>
          </a:xfrm>
          <a:prstGeom prst="rect">
            <a:avLst/>
          </a:prstGeom>
          <a:noFill/>
          <a:effectLst>
            <a:glow rad="1397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>
            <a:spAutoFit/>
          </a:bodyPr>
          <a:lstStyle/>
          <a:p>
            <a:pPr algn="ctr"/>
            <a:r>
              <a:rPr lang="it-IT" sz="4000" b="1" dirty="0">
                <a:solidFill>
                  <a:srgbClr val="4F81B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highlight>
                  <a:srgbClr val="FFFFFF"/>
                </a:highlight>
                <a:latin typeface="Arial"/>
                <a:cs typeface="Arial"/>
              </a:rPr>
              <a:t>DATI  E RILEVAZIONI</a:t>
            </a:r>
            <a:endParaRPr lang="it-IT" sz="4000" dirty="0"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817B2F89-F4F5-F187-12B6-8B6DFCA92586}"/>
              </a:ext>
            </a:extLst>
          </p:cNvPr>
          <p:cNvSpPr txBox="1"/>
          <p:nvPr/>
        </p:nvSpPr>
        <p:spPr>
          <a:xfrm>
            <a:off x="10918874" y="4099114"/>
            <a:ext cx="6969352" cy="15327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6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FF"/>
                </a:highlight>
                <a:uLnTx/>
                <a:uFillTx/>
                <a:latin typeface="Arial"/>
                <a:ea typeface="+mn-ea"/>
                <a:cs typeface="Arial"/>
              </a:rPr>
              <a:t>FOCUS</a:t>
            </a:r>
            <a:r>
              <a:rPr kumimoji="0" lang="it-IT" sz="2600" b="0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FF"/>
                </a:highlight>
                <a:uLnTx/>
                <a:uFillTx/>
                <a:latin typeface="Arial"/>
                <a:ea typeface="+mn-ea"/>
                <a:cs typeface="Arial"/>
              </a:rPr>
              <a:t> : Allineamento degli attuali sistemi di istruzione e formazione con le esigenze in evoluzione delle imprese italiane, anche nei settori innovativi</a:t>
            </a:r>
            <a:endParaRPr kumimoji="0" lang="it-IT" sz="2600" b="0" i="1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FFFF"/>
              </a:highlight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2" name="Immagine 11" descr="Immagine che contiene testo, schermata&#10;&#10;Il contenuto generato dall&amp;#39;IA potrebbe non essere corretto.">
            <a:extLst>
              <a:ext uri="{FF2B5EF4-FFF2-40B4-BE49-F238E27FC236}">
                <a16:creationId xmlns:a16="http://schemas.microsoft.com/office/drawing/2014/main" id="{8199EB31-2E07-EF9D-E212-FCA84125F4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361" y="4099114"/>
            <a:ext cx="9195211" cy="5254685"/>
          </a:xfrm>
          <a:prstGeom prst="rect">
            <a:avLst/>
          </a:prstGeom>
        </p:spPr>
      </p:pic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5A1B3ACF-F4A5-F7B2-74C9-041FC9B96F4B}"/>
              </a:ext>
            </a:extLst>
          </p:cNvPr>
          <p:cNvSpPr txBox="1"/>
          <p:nvPr/>
        </p:nvSpPr>
        <p:spPr>
          <a:xfrm>
            <a:off x="361673" y="3544578"/>
            <a:ext cx="948690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it-IT" sz="2600" b="0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Esiti occupazionali ITS (occupazione e occupazione coerente</a:t>
            </a:r>
            <a:endParaRPr lang="it-IT" sz="2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4A42A9BC-D930-A4A8-D1E5-C7A2FAB5AD09}"/>
              </a:ext>
            </a:extLst>
          </p:cNvPr>
          <p:cNvSpPr txBox="1"/>
          <p:nvPr/>
        </p:nvSpPr>
        <p:spPr>
          <a:xfrm>
            <a:off x="10865534" y="6306212"/>
            <a:ext cx="6969352" cy="2492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6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lt"/>
                <a:cs typeface="Calibri"/>
              </a:rPr>
              <a:t>IL RITORNO OCCUPAZIONALE </a:t>
            </a:r>
            <a:endParaRPr kumimoji="0" lang="it-IT" sz="2600" b="1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+mn-lt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600" b="0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lt"/>
                <a:cs typeface="Calibri"/>
              </a:rPr>
              <a:t>Ad un anno dal diploma l’84% dei diplomati nel 2023 ha trovato lavoro, un punto sopra la media storica. Alta risulta la coerenza tra il percorso di studi e l’occupazione (pari al 93%).. </a:t>
            </a:r>
            <a:endParaRPr kumimoji="0" lang="it-IT" sz="2600" b="0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118665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3E054578-6BAD-D3BB-FC0D-A12FBA6DDEE8}"/>
              </a:ext>
            </a:extLst>
          </p:cNvPr>
          <p:cNvSpPr txBox="1"/>
          <p:nvPr/>
        </p:nvSpPr>
        <p:spPr>
          <a:xfrm>
            <a:off x="3229496" y="3238500"/>
            <a:ext cx="11829007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40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LA CONSISTENZA DELLA FILIERA FORMATIVA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40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TECNOLOGICO – PROFESSIONALE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40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AA SS 2024/25 e 2025/26</a:t>
            </a:r>
          </a:p>
        </p:txBody>
      </p:sp>
    </p:spTree>
    <p:extLst>
      <p:ext uri="{BB962C8B-B14F-4D97-AF65-F5344CB8AC3E}">
        <p14:creationId xmlns:p14="http://schemas.microsoft.com/office/powerpoint/2010/main" val="9006534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28D06A-F986-4C70-F552-28CEDE01C7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>
            <a:extLst>
              <a:ext uri="{FF2B5EF4-FFF2-40B4-BE49-F238E27FC236}">
                <a16:creationId xmlns:a16="http://schemas.microsoft.com/office/drawing/2014/main" id="{58C0E0F9-CD37-7FD8-FE0B-C4B91D6FFD72}"/>
              </a:ext>
            </a:extLst>
          </p:cNvPr>
          <p:cNvSpPr/>
          <p:nvPr/>
        </p:nvSpPr>
        <p:spPr>
          <a:xfrm>
            <a:off x="16800430" y="8886198"/>
            <a:ext cx="458870" cy="372102"/>
          </a:xfrm>
          <a:custGeom>
            <a:avLst/>
            <a:gdLst/>
            <a:ahLst/>
            <a:cxnLst/>
            <a:rect l="l" t="t" r="r" b="b"/>
            <a:pathLst>
              <a:path w="458870" h="372102">
                <a:moveTo>
                  <a:pt x="0" y="0"/>
                </a:moveTo>
                <a:lnTo>
                  <a:pt x="458870" y="0"/>
                </a:lnTo>
                <a:lnTo>
                  <a:pt x="458870" y="372102"/>
                </a:lnTo>
                <a:lnTo>
                  <a:pt x="0" y="37210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61764E73-DCD1-EACA-8C1B-A3E1EB4662A0}"/>
              </a:ext>
            </a:extLst>
          </p:cNvPr>
          <p:cNvSpPr txBox="1"/>
          <p:nvPr/>
        </p:nvSpPr>
        <p:spPr>
          <a:xfrm>
            <a:off x="5468091" y="4838700"/>
            <a:ext cx="8149730" cy="12122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0079"/>
              </a:lnSpc>
            </a:pPr>
            <a:r>
              <a:rPr lang="en-US" sz="7199" dirty="0">
                <a:solidFill>
                  <a:srgbClr val="FFFFFF"/>
                </a:solidFill>
                <a:latin typeface="Codec Pro"/>
                <a:ea typeface="Codec Pro"/>
                <a:cs typeface="Codec Pro"/>
                <a:sym typeface="Codec Pro"/>
              </a:rPr>
              <a:t>OECD  GNE - SR </a:t>
            </a:r>
          </a:p>
        </p:txBody>
      </p:sp>
      <p:sp>
        <p:nvSpPr>
          <p:cNvPr id="9" name="Segnaposto contenuto 2">
            <a:extLst>
              <a:ext uri="{FF2B5EF4-FFF2-40B4-BE49-F238E27FC236}">
                <a16:creationId xmlns:a16="http://schemas.microsoft.com/office/drawing/2014/main" id="{E5DA3546-140B-4670-3B1B-61A97A9BED28}"/>
              </a:ext>
            </a:extLst>
          </p:cNvPr>
          <p:cNvSpPr>
            <a:spLocks noGrp="1"/>
          </p:cNvSpPr>
          <p:nvPr/>
        </p:nvSpPr>
        <p:spPr>
          <a:xfrm>
            <a:off x="1431975" y="3690221"/>
            <a:ext cx="14589841" cy="556807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it-IT" dirty="0">
              <a:solidFill>
                <a:schemeClr val="accent1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it-IT" dirty="0">
              <a:solidFill>
                <a:schemeClr val="accent1"/>
              </a:solidFill>
              <a:latin typeface="Arial"/>
              <a:cs typeface="Arial"/>
            </a:endParaRPr>
          </a:p>
        </p:txBody>
      </p:sp>
      <p:sp>
        <p:nvSpPr>
          <p:cNvPr id="10" name="Titolo 1">
            <a:extLst>
              <a:ext uri="{FF2B5EF4-FFF2-40B4-BE49-F238E27FC236}">
                <a16:creationId xmlns:a16="http://schemas.microsoft.com/office/drawing/2014/main" id="{85DF4663-C3F4-73DF-62F6-DAC2EA130432}"/>
              </a:ext>
            </a:extLst>
          </p:cNvPr>
          <p:cNvSpPr>
            <a:spLocks noGrp="1"/>
          </p:cNvSpPr>
          <p:nvPr/>
        </p:nvSpPr>
        <p:spPr>
          <a:xfrm>
            <a:off x="4724400" y="331065"/>
            <a:ext cx="14258003" cy="15786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11000"/>
              </a:lnSpc>
            </a:pPr>
            <a:r>
              <a:rPr lang="it-IT" sz="34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FF"/>
                </a:highlight>
                <a:latin typeface="Arial"/>
                <a:cs typeface="Arial"/>
              </a:rPr>
              <a:t>LE AZIONI DI PROMOZIONE DELLA FILIERA FORMATIVA </a:t>
            </a:r>
          </a:p>
          <a:p>
            <a:pPr algn="ctr">
              <a:lnSpc>
                <a:spcPct val="111000"/>
              </a:lnSpc>
              <a:spcAft>
                <a:spcPts val="1200"/>
              </a:spcAft>
            </a:pPr>
            <a:r>
              <a:rPr lang="it-IT" sz="34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FF"/>
                </a:highlight>
                <a:latin typeface="Arial"/>
                <a:cs typeface="Arial"/>
              </a:rPr>
              <a:t>TECNOLOGICO – PROFESSIONALE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2F0E2B4F-3D1F-7B8D-35EB-35F6114424C2}"/>
              </a:ext>
            </a:extLst>
          </p:cNvPr>
          <p:cNvSpPr txBox="1"/>
          <p:nvPr/>
        </p:nvSpPr>
        <p:spPr>
          <a:xfrm>
            <a:off x="4724400" y="1886822"/>
            <a:ext cx="9144000" cy="627223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Arial"/>
              </a:rPr>
              <a:t>STRUMENTI PER L’ORIENTAMENTO</a:t>
            </a:r>
            <a:endParaRPr kumimoji="0" lang="it-IT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D6B89188-6724-4055-73BF-2CD70A123F36}"/>
              </a:ext>
            </a:extLst>
          </p:cNvPr>
          <p:cNvSpPr txBox="1"/>
          <p:nvPr/>
        </p:nvSpPr>
        <p:spPr>
          <a:xfrm>
            <a:off x="4266093" y="2704218"/>
            <a:ext cx="10553725" cy="707886"/>
          </a:xfrm>
          <a:prstGeom prst="rect">
            <a:avLst/>
          </a:prstGeom>
          <a:noFill/>
          <a:effectLst>
            <a:glow rad="1397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>
            <a:spAutoFit/>
          </a:bodyPr>
          <a:lstStyle/>
          <a:p>
            <a:pPr algn="ctr"/>
            <a:r>
              <a:rPr lang="it-IT" sz="4000" b="1" dirty="0">
                <a:solidFill>
                  <a:srgbClr val="4F81B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highlight>
                  <a:srgbClr val="FFFFFF"/>
                </a:highlight>
                <a:latin typeface="Arial"/>
                <a:cs typeface="Arial"/>
              </a:rPr>
              <a:t>DATI  E RILEVAZIONI</a:t>
            </a:r>
            <a:endParaRPr lang="it-IT" sz="4000" dirty="0"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26FADFDF-0F44-781A-FA86-C8F3A7BBD4D3}"/>
              </a:ext>
            </a:extLst>
          </p:cNvPr>
          <p:cNvSpPr txBox="1"/>
          <p:nvPr/>
        </p:nvSpPr>
        <p:spPr>
          <a:xfrm>
            <a:off x="10918874" y="4099114"/>
            <a:ext cx="6969352" cy="1421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FF"/>
                </a:highlight>
                <a:uLnTx/>
                <a:uFillTx/>
                <a:latin typeface="Arial"/>
                <a:ea typeface="+mn-ea"/>
                <a:cs typeface="Arial"/>
              </a:rPr>
              <a:t>FOCUS : </a:t>
            </a:r>
            <a:r>
              <a:rPr kumimoji="0" lang="it-IT" sz="2400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FF"/>
                </a:highlight>
                <a:uLnTx/>
                <a:uFillTx/>
                <a:latin typeface="Arial"/>
                <a:ea typeface="+mn-ea"/>
                <a:cs typeface="Arial"/>
              </a:rPr>
              <a:t>Allineamento degli attuali sistemi di istruzione e formazione con le esigenze in evoluzione delle imprese italiane, anche nei settori innovativi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CC287597-FFDC-C438-8A22-2AC386A29052}"/>
              </a:ext>
            </a:extLst>
          </p:cNvPr>
          <p:cNvSpPr txBox="1"/>
          <p:nvPr/>
        </p:nvSpPr>
        <p:spPr>
          <a:xfrm>
            <a:off x="10964595" y="5718997"/>
            <a:ext cx="6969352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lt"/>
                <a:cs typeface="Calibri"/>
              </a:rPr>
              <a:t>In termini assoluti, la carenza di diplomati sarà più marcata negli indirizzi: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it-IT" sz="2400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lt"/>
                <a:cs typeface="Calibri"/>
              </a:rPr>
              <a:t>trasporti e logistica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it-IT" sz="2400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lt"/>
                <a:cs typeface="Calibri"/>
              </a:rPr>
              <a:t>meccanica, meccatronica ed energia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it-IT" sz="2400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lt"/>
                <a:cs typeface="Calibri"/>
              </a:rPr>
              <a:t>sistema moda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it-IT" sz="2400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lt"/>
                <a:cs typeface="Calibri"/>
              </a:rPr>
              <a:t>costruzioni, ambiente e territorio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it-IT" sz="2400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lt"/>
                <a:cs typeface="Calibri"/>
              </a:rPr>
              <a:t>amministrazione, finanza e marketing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it-IT" sz="2400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lt"/>
                <a:cs typeface="Calibri"/>
              </a:rPr>
              <a:t>socio sanitario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it-IT" sz="2400" dirty="0">
                <a:solidFill>
                  <a:srgbClr val="4F81B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+mn-lt"/>
                <a:cs typeface="Calibri"/>
              </a:rPr>
              <a:t>i</a:t>
            </a:r>
            <a:r>
              <a:rPr kumimoji="0" lang="it-IT" sz="2400" i="0" u="none" strike="noStrike" kern="1200" cap="none" spc="0" normalizeH="0" baseline="0" noProof="0" dirty="0" err="1">
                <a:ln>
                  <a:noFill/>
                </a:ln>
                <a:solidFill>
                  <a:srgbClr val="4F81B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lt"/>
                <a:cs typeface="Calibri"/>
              </a:rPr>
              <a:t>nformatico</a:t>
            </a:r>
            <a:r>
              <a:rPr kumimoji="0" lang="it-IT" sz="2400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lt"/>
                <a:cs typeface="Calibri"/>
              </a:rPr>
              <a:t> e TLC</a:t>
            </a:r>
          </a:p>
        </p:txBody>
      </p:sp>
      <p:pic>
        <p:nvPicPr>
          <p:cNvPr id="2" name="Immagine 1" descr="Immagine che contiene testo, schermata, numero, Carattere&#10;&#10;Il contenuto generato dall&amp;#39;IA potrebbe non essere corretto.">
            <a:extLst>
              <a:ext uri="{FF2B5EF4-FFF2-40B4-BE49-F238E27FC236}">
                <a16:creationId xmlns:a16="http://schemas.microsoft.com/office/drawing/2014/main" id="{6740398D-1C75-6844-5757-E2E8C0DCBA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1673" y="3382187"/>
            <a:ext cx="10503861" cy="6184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85085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a 1">
            <a:extLst>
              <a:ext uri="{FF2B5EF4-FFF2-40B4-BE49-F238E27FC236}">
                <a16:creationId xmlns:a16="http://schemas.microsoft.com/office/drawing/2014/main" id="{2879C78A-6193-F872-1A7D-077C50BD17BC}"/>
              </a:ext>
            </a:extLst>
          </p:cNvPr>
          <p:cNvGraphicFramePr>
            <a:graphicFrameLocks noGrp="1"/>
          </p:cNvGraphicFramePr>
          <p:nvPr/>
        </p:nvGraphicFramePr>
        <p:xfrm>
          <a:off x="152400" y="1866900"/>
          <a:ext cx="6248401" cy="7341869"/>
        </p:xfrm>
        <a:graphic>
          <a:graphicData uri="http://schemas.openxmlformats.org/drawingml/2006/table">
            <a:tbl>
              <a:tblPr>
                <a:tableStyleId>{21E4AEA4-8DFA-4A89-87EB-49C32662AFE0}</a:tableStyleId>
              </a:tblPr>
              <a:tblGrid>
                <a:gridCol w="3048001">
                  <a:extLst>
                    <a:ext uri="{9D8B030D-6E8A-4147-A177-3AD203B41FA5}">
                      <a16:colId xmlns:a16="http://schemas.microsoft.com/office/drawing/2014/main" val="2850017561"/>
                    </a:ext>
                  </a:extLst>
                </a:gridCol>
                <a:gridCol w="953966">
                  <a:extLst>
                    <a:ext uri="{9D8B030D-6E8A-4147-A177-3AD203B41FA5}">
                      <a16:colId xmlns:a16="http://schemas.microsoft.com/office/drawing/2014/main" val="3398366469"/>
                    </a:ext>
                  </a:extLst>
                </a:gridCol>
                <a:gridCol w="923192">
                  <a:extLst>
                    <a:ext uri="{9D8B030D-6E8A-4147-A177-3AD203B41FA5}">
                      <a16:colId xmlns:a16="http://schemas.microsoft.com/office/drawing/2014/main" val="2410688280"/>
                    </a:ext>
                  </a:extLst>
                </a:gridCol>
                <a:gridCol w="1323242">
                  <a:extLst>
                    <a:ext uri="{9D8B030D-6E8A-4147-A177-3AD203B41FA5}">
                      <a16:colId xmlns:a16="http://schemas.microsoft.com/office/drawing/2014/main" val="3947638374"/>
                    </a:ext>
                  </a:extLst>
                </a:gridCol>
              </a:tblGrid>
              <a:tr h="213970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3200" b="1" u="none" strike="noStrike" dirty="0">
                          <a:effectLst/>
                        </a:rPr>
                        <a:t>REGIONE</a:t>
                      </a:r>
                      <a:endParaRPr lang="it-IT" sz="32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3200" b="1" u="none" strike="noStrike" dirty="0">
                          <a:effectLst/>
                        </a:rPr>
                        <a:t>2024-25</a:t>
                      </a:r>
                      <a:endParaRPr lang="it-IT" sz="32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3200" b="1" u="none" strike="noStrike" dirty="0">
                          <a:effectLst/>
                        </a:rPr>
                        <a:t>2025-26</a:t>
                      </a:r>
                      <a:endParaRPr lang="it-IT" sz="32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3200" b="1" u="none" strike="noStrike" dirty="0">
                          <a:effectLst/>
                        </a:rPr>
                        <a:t>N° TOTALE SCUOLE</a:t>
                      </a:r>
                      <a:endParaRPr lang="it-IT" sz="32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4813917"/>
                  </a:ext>
                </a:extLst>
              </a:tr>
              <a:tr h="578018"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it-IT" sz="3200" u="none" strike="noStrike" dirty="0">
                          <a:effectLst/>
                        </a:rPr>
                        <a:t>Abruzzo</a:t>
                      </a:r>
                      <a:endParaRPr lang="it-IT" sz="32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3200" u="none" strike="noStrike" dirty="0">
                          <a:effectLst/>
                        </a:rPr>
                        <a:t>1</a:t>
                      </a:r>
                      <a:endParaRPr lang="it-IT" sz="32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3200" u="none" strike="noStrike">
                          <a:effectLst/>
                        </a:rPr>
                        <a:t>13</a:t>
                      </a:r>
                      <a:endParaRPr lang="it-IT" sz="32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3200" u="none" strike="noStrike">
                          <a:effectLst/>
                        </a:rPr>
                        <a:t>14</a:t>
                      </a:r>
                      <a:endParaRPr lang="it-IT" sz="32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2736378"/>
                  </a:ext>
                </a:extLst>
              </a:tr>
              <a:tr h="578018"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it-IT" sz="3200" u="none" strike="noStrike" dirty="0">
                          <a:effectLst/>
                        </a:rPr>
                        <a:t>Basilicata</a:t>
                      </a:r>
                      <a:endParaRPr lang="it-IT" sz="32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3200" u="none" strike="noStrike" dirty="0">
                          <a:effectLst/>
                        </a:rPr>
                        <a:t>1</a:t>
                      </a:r>
                      <a:endParaRPr lang="it-IT" sz="32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3200" u="none" strike="noStrike">
                          <a:effectLst/>
                        </a:rPr>
                        <a:t>1</a:t>
                      </a:r>
                      <a:endParaRPr lang="it-IT" sz="32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3200" u="none" strike="noStrike">
                          <a:effectLst/>
                        </a:rPr>
                        <a:t>2</a:t>
                      </a:r>
                      <a:endParaRPr lang="it-IT" sz="32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8905907"/>
                  </a:ext>
                </a:extLst>
              </a:tr>
              <a:tr h="578018"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it-IT" sz="3200" u="none" strike="noStrike">
                          <a:effectLst/>
                        </a:rPr>
                        <a:t>Calabria</a:t>
                      </a:r>
                      <a:endParaRPr lang="it-IT" sz="32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3200" u="none" strike="noStrike" dirty="0">
                          <a:effectLst/>
                        </a:rPr>
                        <a:t>19</a:t>
                      </a:r>
                      <a:endParaRPr lang="it-IT" sz="32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3200" u="none" strike="noStrike" dirty="0">
                          <a:effectLst/>
                        </a:rPr>
                        <a:t>5</a:t>
                      </a:r>
                      <a:endParaRPr lang="it-IT" sz="32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3200" u="none" strike="noStrike">
                          <a:effectLst/>
                        </a:rPr>
                        <a:t>24</a:t>
                      </a:r>
                      <a:endParaRPr lang="it-IT" sz="32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0261745"/>
                  </a:ext>
                </a:extLst>
              </a:tr>
              <a:tr h="578018"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it-IT" sz="3200" u="none" strike="noStrike" dirty="0">
                          <a:effectLst/>
                        </a:rPr>
                        <a:t>Campania</a:t>
                      </a:r>
                      <a:endParaRPr lang="it-IT" sz="32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3200" u="none" strike="noStrike">
                          <a:effectLst/>
                        </a:rPr>
                        <a:t>16</a:t>
                      </a:r>
                      <a:endParaRPr lang="it-IT" sz="32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3200" u="none" strike="noStrike" dirty="0">
                          <a:effectLst/>
                        </a:rPr>
                        <a:t>33</a:t>
                      </a:r>
                      <a:endParaRPr lang="it-IT" sz="32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3200" u="none" strike="noStrike">
                          <a:effectLst/>
                        </a:rPr>
                        <a:t>49</a:t>
                      </a:r>
                      <a:endParaRPr lang="it-IT" sz="32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2548656"/>
                  </a:ext>
                </a:extLst>
              </a:tr>
              <a:tr h="578018"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it-IT" sz="3200" u="none" strike="noStrike">
                          <a:effectLst/>
                        </a:rPr>
                        <a:t>Molise</a:t>
                      </a:r>
                      <a:endParaRPr lang="it-IT" sz="32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3200" u="none" strike="noStrike">
                          <a:effectLst/>
                        </a:rPr>
                        <a:t>2</a:t>
                      </a:r>
                      <a:endParaRPr lang="it-IT" sz="32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3200" u="none" strike="noStrike" dirty="0">
                          <a:effectLst/>
                        </a:rPr>
                        <a:t>2</a:t>
                      </a:r>
                      <a:endParaRPr lang="it-IT" sz="32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3200" u="none" strike="noStrike" dirty="0">
                          <a:effectLst/>
                        </a:rPr>
                        <a:t>4</a:t>
                      </a:r>
                      <a:endParaRPr lang="it-IT" sz="32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1099381"/>
                  </a:ext>
                </a:extLst>
              </a:tr>
              <a:tr h="578018"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it-IT" sz="3200" u="none" strike="noStrike" dirty="0">
                          <a:effectLst/>
                        </a:rPr>
                        <a:t>Puglia</a:t>
                      </a:r>
                      <a:endParaRPr lang="it-IT" sz="32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3200" u="none" strike="noStrike">
                          <a:effectLst/>
                        </a:rPr>
                        <a:t>20</a:t>
                      </a:r>
                      <a:endParaRPr lang="it-IT" sz="32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3200" u="none" strike="noStrike" dirty="0">
                          <a:effectLst/>
                        </a:rPr>
                        <a:t>18</a:t>
                      </a:r>
                      <a:endParaRPr lang="it-IT" sz="32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3200" u="none" strike="noStrike" dirty="0">
                          <a:effectLst/>
                        </a:rPr>
                        <a:t>38</a:t>
                      </a:r>
                      <a:endParaRPr lang="it-IT" sz="32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7518396"/>
                  </a:ext>
                </a:extLst>
              </a:tr>
              <a:tr h="578018"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it-IT" sz="3200" u="none" strike="noStrike" dirty="0">
                          <a:effectLst/>
                        </a:rPr>
                        <a:t>Sardegna</a:t>
                      </a:r>
                      <a:endParaRPr lang="it-IT" sz="32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3200" u="none" strike="noStrike">
                          <a:effectLst/>
                        </a:rPr>
                        <a:t>0</a:t>
                      </a:r>
                      <a:endParaRPr lang="it-IT" sz="32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3200" u="none" strike="noStrike" dirty="0">
                          <a:effectLst/>
                        </a:rPr>
                        <a:t>5</a:t>
                      </a:r>
                      <a:endParaRPr lang="it-IT" sz="32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3200" u="none" strike="noStrike" dirty="0">
                          <a:effectLst/>
                        </a:rPr>
                        <a:t>5</a:t>
                      </a:r>
                      <a:endParaRPr lang="it-IT" sz="32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3743992"/>
                  </a:ext>
                </a:extLst>
              </a:tr>
              <a:tr h="578018"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it-IT" sz="3200" u="none" strike="noStrike" dirty="0">
                          <a:effectLst/>
                        </a:rPr>
                        <a:t>Sicilia</a:t>
                      </a:r>
                      <a:endParaRPr lang="it-IT" sz="32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3200" u="none" strike="noStrike">
                          <a:effectLst/>
                        </a:rPr>
                        <a:t>17</a:t>
                      </a:r>
                      <a:endParaRPr lang="it-IT" sz="32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3200" u="none" strike="noStrike">
                          <a:effectLst/>
                        </a:rPr>
                        <a:t>10</a:t>
                      </a:r>
                      <a:endParaRPr lang="it-IT" sz="32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3200" u="none" strike="noStrike" dirty="0">
                          <a:effectLst/>
                        </a:rPr>
                        <a:t>27</a:t>
                      </a:r>
                      <a:endParaRPr lang="it-IT" sz="32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1861890"/>
                  </a:ext>
                </a:extLst>
              </a:tr>
              <a:tr h="578018"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it-IT" sz="3200" b="1" u="none" strike="noStrike" dirty="0">
                          <a:effectLst/>
                        </a:rPr>
                        <a:t>TOTALE</a:t>
                      </a:r>
                      <a:endParaRPr lang="it-IT" sz="32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3200" b="1" u="none" strike="noStrike" dirty="0">
                          <a:effectLst/>
                        </a:rPr>
                        <a:t>76</a:t>
                      </a:r>
                      <a:endParaRPr lang="it-IT" sz="32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3200" b="1" u="none" strike="noStrike">
                          <a:effectLst/>
                        </a:rPr>
                        <a:t>87</a:t>
                      </a:r>
                      <a:endParaRPr lang="it-IT" sz="32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3200" b="1" u="none" strike="noStrike" dirty="0">
                          <a:effectLst/>
                        </a:rPr>
                        <a:t>163</a:t>
                      </a:r>
                      <a:endParaRPr lang="it-IT" sz="32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3103935"/>
                  </a:ext>
                </a:extLst>
              </a:tr>
            </a:tbl>
          </a:graphicData>
        </a:graphic>
      </p:graphicFrame>
      <p:sp>
        <p:nvSpPr>
          <p:cNvPr id="4" name="CasellaDiTesto 3">
            <a:extLst>
              <a:ext uri="{FF2B5EF4-FFF2-40B4-BE49-F238E27FC236}">
                <a16:creationId xmlns:a16="http://schemas.microsoft.com/office/drawing/2014/main" id="{D7B431C8-F252-FA0C-5C16-144F10BF0BEF}"/>
              </a:ext>
            </a:extLst>
          </p:cNvPr>
          <p:cNvSpPr txBox="1"/>
          <p:nvPr/>
        </p:nvSpPr>
        <p:spPr>
          <a:xfrm>
            <a:off x="5562600" y="692722"/>
            <a:ext cx="9144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36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ISTITUTI</a:t>
            </a:r>
            <a:r>
              <a:rPr kumimoji="0" lang="it-IT" sz="36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lang="it-IT" sz="36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CON FILIERA AVVIATA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56DC8AB4-CBF8-2E18-5DB8-DB63AC75F4A0}"/>
              </a:ext>
            </a:extLst>
          </p:cNvPr>
          <p:cNvSpPr txBox="1"/>
          <p:nvPr/>
        </p:nvSpPr>
        <p:spPr>
          <a:xfrm>
            <a:off x="8839200" y="8747104"/>
            <a:ext cx="75437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Dati rilevati il 15/10/2025 da comunicazioni USR</a:t>
            </a:r>
          </a:p>
        </p:txBody>
      </p:sp>
      <p:graphicFrame>
        <p:nvGraphicFramePr>
          <p:cNvPr id="8" name="Tabella 7">
            <a:extLst>
              <a:ext uri="{FF2B5EF4-FFF2-40B4-BE49-F238E27FC236}">
                <a16:creationId xmlns:a16="http://schemas.microsoft.com/office/drawing/2014/main" id="{5F2235AE-ED36-9010-6EC9-5C9E66F2EB1D}"/>
              </a:ext>
            </a:extLst>
          </p:cNvPr>
          <p:cNvGraphicFramePr>
            <a:graphicFrameLocks noGrp="1"/>
          </p:cNvGraphicFramePr>
          <p:nvPr/>
        </p:nvGraphicFramePr>
        <p:xfrm>
          <a:off x="6515100" y="1866900"/>
          <a:ext cx="5486401" cy="542421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43201">
                  <a:extLst>
                    <a:ext uri="{9D8B030D-6E8A-4147-A177-3AD203B41FA5}">
                      <a16:colId xmlns:a16="http://schemas.microsoft.com/office/drawing/2014/main" val="2879520946"/>
                    </a:ext>
                  </a:extLst>
                </a:gridCol>
                <a:gridCol w="817684">
                  <a:extLst>
                    <a:ext uri="{9D8B030D-6E8A-4147-A177-3AD203B41FA5}">
                      <a16:colId xmlns:a16="http://schemas.microsoft.com/office/drawing/2014/main" val="1236624818"/>
                    </a:ext>
                  </a:extLst>
                </a:gridCol>
                <a:gridCol w="791308">
                  <a:extLst>
                    <a:ext uri="{9D8B030D-6E8A-4147-A177-3AD203B41FA5}">
                      <a16:colId xmlns:a16="http://schemas.microsoft.com/office/drawing/2014/main" val="3024341588"/>
                    </a:ext>
                  </a:extLst>
                </a:gridCol>
                <a:gridCol w="1134208">
                  <a:extLst>
                    <a:ext uri="{9D8B030D-6E8A-4147-A177-3AD203B41FA5}">
                      <a16:colId xmlns:a16="http://schemas.microsoft.com/office/drawing/2014/main" val="3262354052"/>
                    </a:ext>
                  </a:extLst>
                </a:gridCol>
              </a:tblGrid>
              <a:tr h="213360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3200" b="1" u="none" strike="noStrike" dirty="0">
                          <a:effectLst/>
                        </a:rPr>
                        <a:t>REGIONE</a:t>
                      </a:r>
                      <a:endParaRPr lang="it-IT" sz="32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3200" b="1" u="none" strike="noStrike" dirty="0">
                          <a:effectLst/>
                        </a:rPr>
                        <a:t>2024-25</a:t>
                      </a:r>
                      <a:endParaRPr lang="it-IT" sz="32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3200" b="1" u="none" strike="noStrike" dirty="0">
                          <a:effectLst/>
                        </a:rPr>
                        <a:t>2025-26</a:t>
                      </a:r>
                      <a:endParaRPr lang="it-IT" sz="32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3200" b="1" u="none" strike="noStrike" dirty="0">
                          <a:effectLst/>
                        </a:rPr>
                        <a:t>N° TOTALE SCUOLE</a:t>
                      </a:r>
                      <a:endParaRPr lang="it-IT" sz="32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4093686"/>
                  </a:ext>
                </a:extLst>
              </a:tr>
              <a:tr h="658123"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it-IT" sz="3200" u="none" strike="noStrike" dirty="0">
                          <a:effectLst/>
                        </a:rPr>
                        <a:t>Lazio</a:t>
                      </a:r>
                      <a:endParaRPr lang="it-IT" sz="32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3200" u="none" strike="noStrike">
                          <a:effectLst/>
                        </a:rPr>
                        <a:t>11</a:t>
                      </a:r>
                      <a:endParaRPr lang="it-IT" sz="32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3200" u="none" strike="noStrike">
                          <a:effectLst/>
                        </a:rPr>
                        <a:t>19</a:t>
                      </a:r>
                      <a:endParaRPr lang="it-IT" sz="32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3200" u="none" strike="noStrike">
                          <a:effectLst/>
                        </a:rPr>
                        <a:t>30</a:t>
                      </a:r>
                      <a:endParaRPr lang="it-IT" sz="32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9123481"/>
                  </a:ext>
                </a:extLst>
              </a:tr>
              <a:tr h="658123"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it-IT" sz="3200" u="none" strike="noStrike" dirty="0">
                          <a:effectLst/>
                        </a:rPr>
                        <a:t>Marche</a:t>
                      </a:r>
                      <a:endParaRPr lang="it-IT" sz="32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3200" u="none" strike="noStrike" dirty="0">
                          <a:effectLst/>
                        </a:rPr>
                        <a:t>1</a:t>
                      </a:r>
                      <a:endParaRPr lang="it-IT" sz="32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3200" u="none" strike="noStrike" dirty="0">
                          <a:effectLst/>
                        </a:rPr>
                        <a:t>4</a:t>
                      </a:r>
                      <a:endParaRPr lang="it-IT" sz="32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3200" u="none" strike="noStrike">
                          <a:effectLst/>
                        </a:rPr>
                        <a:t>5</a:t>
                      </a:r>
                      <a:endParaRPr lang="it-IT" sz="32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7282120"/>
                  </a:ext>
                </a:extLst>
              </a:tr>
              <a:tr h="658123"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it-IT" sz="3200" u="none" strike="noStrike" dirty="0">
                          <a:effectLst/>
                        </a:rPr>
                        <a:t>Toscana</a:t>
                      </a:r>
                      <a:endParaRPr lang="it-IT" sz="32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3200" u="none" strike="noStrike" dirty="0">
                          <a:effectLst/>
                        </a:rPr>
                        <a:t>3</a:t>
                      </a:r>
                      <a:endParaRPr lang="it-IT" sz="32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3200" u="none" strike="noStrike" dirty="0">
                          <a:effectLst/>
                        </a:rPr>
                        <a:t>8</a:t>
                      </a:r>
                      <a:endParaRPr lang="it-IT" sz="32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3200" u="none" strike="noStrike">
                          <a:effectLst/>
                        </a:rPr>
                        <a:t>11</a:t>
                      </a:r>
                      <a:endParaRPr lang="it-IT" sz="32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57434"/>
                  </a:ext>
                </a:extLst>
              </a:tr>
              <a:tr h="658123"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it-IT" sz="3200" u="none" strike="noStrike" dirty="0">
                          <a:effectLst/>
                        </a:rPr>
                        <a:t>Umbria</a:t>
                      </a:r>
                      <a:endParaRPr lang="it-IT" sz="32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3200" u="none" strike="noStrike">
                          <a:effectLst/>
                        </a:rPr>
                        <a:t>0</a:t>
                      </a:r>
                      <a:endParaRPr lang="it-IT" sz="32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3200" u="none" strike="noStrike" dirty="0">
                          <a:effectLst/>
                        </a:rPr>
                        <a:t>2</a:t>
                      </a:r>
                      <a:endParaRPr lang="it-IT" sz="32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3200" u="none" strike="noStrike" dirty="0">
                          <a:effectLst/>
                        </a:rPr>
                        <a:t>2</a:t>
                      </a:r>
                      <a:endParaRPr lang="it-IT" sz="32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2294139"/>
                  </a:ext>
                </a:extLst>
              </a:tr>
              <a:tr h="658123"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it-IT" sz="3200" b="1" u="none" strike="noStrike" dirty="0">
                          <a:effectLst/>
                        </a:rPr>
                        <a:t>TOTALE</a:t>
                      </a:r>
                      <a:endParaRPr lang="it-IT" sz="32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3200" b="1" u="none" strike="noStrike" dirty="0">
                          <a:effectLst/>
                        </a:rPr>
                        <a:t>15</a:t>
                      </a:r>
                      <a:endParaRPr lang="it-IT" sz="32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3200" b="1" u="none" strike="noStrike" dirty="0">
                          <a:effectLst/>
                        </a:rPr>
                        <a:t>33</a:t>
                      </a:r>
                      <a:endParaRPr lang="it-IT" sz="32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3200" b="1" u="none" strike="noStrike" dirty="0">
                          <a:effectLst/>
                        </a:rPr>
                        <a:t>48</a:t>
                      </a:r>
                      <a:endParaRPr lang="it-IT" sz="32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5586044"/>
                  </a:ext>
                </a:extLst>
              </a:tr>
            </a:tbl>
          </a:graphicData>
        </a:graphic>
      </p:graphicFrame>
      <p:graphicFrame>
        <p:nvGraphicFramePr>
          <p:cNvPr id="9" name="Tabella 8">
            <a:extLst>
              <a:ext uri="{FF2B5EF4-FFF2-40B4-BE49-F238E27FC236}">
                <a16:creationId xmlns:a16="http://schemas.microsoft.com/office/drawing/2014/main" id="{C9A90D5E-56D0-1048-204C-C727371743EB}"/>
              </a:ext>
            </a:extLst>
          </p:cNvPr>
          <p:cNvGraphicFramePr>
            <a:graphicFrameLocks noGrp="1"/>
          </p:cNvGraphicFramePr>
          <p:nvPr/>
        </p:nvGraphicFramePr>
        <p:xfrm>
          <a:off x="12115800" y="1866900"/>
          <a:ext cx="5981701" cy="623596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90851">
                  <a:extLst>
                    <a:ext uri="{9D8B030D-6E8A-4147-A177-3AD203B41FA5}">
                      <a16:colId xmlns:a16="http://schemas.microsoft.com/office/drawing/2014/main" val="2005504000"/>
                    </a:ext>
                  </a:extLst>
                </a:gridCol>
                <a:gridCol w="891503">
                  <a:extLst>
                    <a:ext uri="{9D8B030D-6E8A-4147-A177-3AD203B41FA5}">
                      <a16:colId xmlns:a16="http://schemas.microsoft.com/office/drawing/2014/main" val="2197417476"/>
                    </a:ext>
                  </a:extLst>
                </a:gridCol>
                <a:gridCol w="862746">
                  <a:extLst>
                    <a:ext uri="{9D8B030D-6E8A-4147-A177-3AD203B41FA5}">
                      <a16:colId xmlns:a16="http://schemas.microsoft.com/office/drawing/2014/main" val="1511490362"/>
                    </a:ext>
                  </a:extLst>
                </a:gridCol>
                <a:gridCol w="1236601">
                  <a:extLst>
                    <a:ext uri="{9D8B030D-6E8A-4147-A177-3AD203B41FA5}">
                      <a16:colId xmlns:a16="http://schemas.microsoft.com/office/drawing/2014/main" val="90371188"/>
                    </a:ext>
                  </a:extLst>
                </a:gridCol>
              </a:tblGrid>
              <a:tr h="213360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3200" b="1" u="none" strike="noStrike" dirty="0">
                          <a:effectLst/>
                        </a:rPr>
                        <a:t>REGIONE</a:t>
                      </a:r>
                      <a:endParaRPr lang="it-IT" sz="32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3200" b="1" u="none" strike="noStrike" dirty="0">
                          <a:effectLst/>
                        </a:rPr>
                        <a:t>2024-25</a:t>
                      </a:r>
                      <a:endParaRPr lang="it-IT" sz="32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3200" b="1" u="none" strike="noStrike" dirty="0">
                          <a:effectLst/>
                        </a:rPr>
                        <a:t>2025-26</a:t>
                      </a:r>
                      <a:endParaRPr lang="it-IT" sz="32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3200" b="1" u="none" strike="noStrike" dirty="0">
                          <a:effectLst/>
                        </a:rPr>
                        <a:t>N° TOTALE SCUOLE</a:t>
                      </a:r>
                      <a:endParaRPr lang="it-IT" sz="32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7095230"/>
                  </a:ext>
                </a:extLst>
              </a:tr>
              <a:tr h="591873"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it-IT" sz="3200" u="none" strike="noStrike" dirty="0">
                          <a:effectLst/>
                        </a:rPr>
                        <a:t>Emilia-Romagna</a:t>
                      </a:r>
                      <a:endParaRPr lang="it-IT" sz="32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3200" u="none" strike="noStrike">
                          <a:effectLst/>
                        </a:rPr>
                        <a:t>10</a:t>
                      </a:r>
                      <a:endParaRPr lang="it-IT" sz="32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3200" u="none" strike="noStrike">
                          <a:effectLst/>
                        </a:rPr>
                        <a:t>14</a:t>
                      </a:r>
                      <a:endParaRPr lang="it-IT" sz="32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3200" u="none" strike="noStrike">
                          <a:effectLst/>
                        </a:rPr>
                        <a:t>24</a:t>
                      </a:r>
                      <a:endParaRPr lang="it-IT" sz="32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2456185"/>
                  </a:ext>
                </a:extLst>
              </a:tr>
              <a:tr h="551127"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it-IT" sz="3200" u="none" strike="noStrike" dirty="0">
                          <a:effectLst/>
                        </a:rPr>
                        <a:t>Friuli Venezia G</a:t>
                      </a:r>
                      <a:endParaRPr lang="it-IT" sz="32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3200" u="none" strike="noStrike" dirty="0">
                          <a:effectLst/>
                        </a:rPr>
                        <a:t>2</a:t>
                      </a:r>
                      <a:endParaRPr lang="it-IT" sz="32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3200" u="none" strike="noStrike">
                          <a:effectLst/>
                        </a:rPr>
                        <a:t>5</a:t>
                      </a:r>
                      <a:endParaRPr lang="it-IT" sz="32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3200" u="none" strike="noStrike">
                          <a:effectLst/>
                        </a:rPr>
                        <a:t>7</a:t>
                      </a:r>
                      <a:endParaRPr lang="it-IT" sz="32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5844257"/>
                  </a:ext>
                </a:extLst>
              </a:tr>
              <a:tr h="591873"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it-IT" sz="3200" u="none" strike="noStrike">
                          <a:effectLst/>
                        </a:rPr>
                        <a:t>Liguria</a:t>
                      </a:r>
                      <a:endParaRPr lang="it-IT" sz="32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3200" u="none" strike="noStrike">
                          <a:effectLst/>
                        </a:rPr>
                        <a:t>1</a:t>
                      </a:r>
                      <a:endParaRPr lang="it-IT" sz="32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3200" u="none" strike="noStrike" dirty="0">
                          <a:effectLst/>
                        </a:rPr>
                        <a:t>10</a:t>
                      </a:r>
                      <a:endParaRPr lang="it-IT" sz="32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3200" u="none" strike="noStrike">
                          <a:effectLst/>
                        </a:rPr>
                        <a:t>11</a:t>
                      </a:r>
                      <a:endParaRPr lang="it-IT" sz="32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9396271"/>
                  </a:ext>
                </a:extLst>
              </a:tr>
              <a:tr h="591873"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it-IT" sz="3200" u="none" strike="noStrike" dirty="0">
                          <a:effectLst/>
                        </a:rPr>
                        <a:t>Lombardia</a:t>
                      </a:r>
                      <a:endParaRPr lang="it-IT" sz="32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3200" u="none" strike="noStrike">
                          <a:effectLst/>
                        </a:rPr>
                        <a:t>19</a:t>
                      </a:r>
                      <a:endParaRPr lang="it-IT" sz="32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3200" u="none" strike="noStrike" dirty="0">
                          <a:effectLst/>
                        </a:rPr>
                        <a:t>18</a:t>
                      </a:r>
                      <a:endParaRPr lang="it-IT" sz="32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3200" u="none" strike="noStrike">
                          <a:effectLst/>
                        </a:rPr>
                        <a:t>37</a:t>
                      </a:r>
                      <a:endParaRPr lang="it-IT" sz="32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6258364"/>
                  </a:ext>
                </a:extLst>
              </a:tr>
              <a:tr h="591873"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it-IT" sz="3200" u="none" strike="noStrike" dirty="0">
                          <a:effectLst/>
                        </a:rPr>
                        <a:t>Piemonte</a:t>
                      </a:r>
                      <a:endParaRPr lang="it-IT" sz="32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3200" u="none" strike="noStrike">
                          <a:effectLst/>
                        </a:rPr>
                        <a:t>4</a:t>
                      </a:r>
                      <a:endParaRPr lang="it-IT" sz="32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3200" u="none" strike="noStrike">
                          <a:effectLst/>
                        </a:rPr>
                        <a:t>2</a:t>
                      </a:r>
                      <a:endParaRPr lang="it-IT" sz="32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3200" u="none" strike="noStrike">
                          <a:effectLst/>
                        </a:rPr>
                        <a:t>6</a:t>
                      </a:r>
                      <a:endParaRPr lang="it-IT" sz="32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7469501"/>
                  </a:ext>
                </a:extLst>
              </a:tr>
              <a:tr h="591873"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it-IT" sz="3200" u="none" strike="noStrike" dirty="0">
                          <a:effectLst/>
                        </a:rPr>
                        <a:t>Veneto</a:t>
                      </a:r>
                      <a:endParaRPr lang="it-IT" sz="32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3200" u="none" strike="noStrike">
                          <a:effectLst/>
                        </a:rPr>
                        <a:t>5</a:t>
                      </a:r>
                      <a:endParaRPr lang="it-IT" sz="32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3200" u="none" strike="noStrike">
                          <a:effectLst/>
                        </a:rPr>
                        <a:t>5</a:t>
                      </a:r>
                      <a:endParaRPr lang="it-IT" sz="32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3200" u="none" strike="noStrike" dirty="0">
                          <a:effectLst/>
                        </a:rPr>
                        <a:t>10</a:t>
                      </a:r>
                      <a:endParaRPr lang="it-IT" sz="32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8819585"/>
                  </a:ext>
                </a:extLst>
              </a:tr>
              <a:tr h="591873"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it-IT" sz="3200" b="1" u="none" strike="noStrike" dirty="0">
                          <a:effectLst/>
                        </a:rPr>
                        <a:t>TOTALE</a:t>
                      </a:r>
                      <a:endParaRPr lang="it-IT" sz="32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3200" b="1" u="none" strike="noStrike" dirty="0">
                          <a:effectLst/>
                        </a:rPr>
                        <a:t>41</a:t>
                      </a:r>
                      <a:endParaRPr lang="it-IT" sz="32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3200" b="1" u="none" strike="noStrike">
                          <a:effectLst/>
                        </a:rPr>
                        <a:t>54</a:t>
                      </a:r>
                      <a:endParaRPr lang="it-IT" sz="32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3200" b="1" u="none" strike="noStrike" dirty="0">
                          <a:effectLst/>
                        </a:rPr>
                        <a:t>95</a:t>
                      </a:r>
                      <a:endParaRPr lang="it-IT" sz="32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71854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181295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afico 4">
            <a:extLst>
              <a:ext uri="{FF2B5EF4-FFF2-40B4-BE49-F238E27FC236}">
                <a16:creationId xmlns:a16="http://schemas.microsoft.com/office/drawing/2014/main" id="{9AADB48D-E62F-65A5-2EF7-FAEB469F96D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95276712"/>
              </p:ext>
            </p:extLst>
          </p:nvPr>
        </p:nvGraphicFramePr>
        <p:xfrm>
          <a:off x="8839200" y="2508194"/>
          <a:ext cx="9144000" cy="59944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Tabella 5">
            <a:extLst>
              <a:ext uri="{FF2B5EF4-FFF2-40B4-BE49-F238E27FC236}">
                <a16:creationId xmlns:a16="http://schemas.microsoft.com/office/drawing/2014/main" id="{A51F6C82-D18F-68C5-F82F-223C5069599D}"/>
              </a:ext>
            </a:extLst>
          </p:cNvPr>
          <p:cNvGraphicFramePr>
            <a:graphicFrameLocks noGrp="1"/>
          </p:cNvGraphicFramePr>
          <p:nvPr/>
        </p:nvGraphicFramePr>
        <p:xfrm>
          <a:off x="626533" y="3314700"/>
          <a:ext cx="7696201" cy="438144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71800">
                  <a:extLst>
                    <a:ext uri="{9D8B030D-6E8A-4147-A177-3AD203B41FA5}">
                      <a16:colId xmlns:a16="http://schemas.microsoft.com/office/drawing/2014/main" val="479186293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435923200"/>
                    </a:ext>
                  </a:extLst>
                </a:gridCol>
                <a:gridCol w="1456959">
                  <a:extLst>
                    <a:ext uri="{9D8B030D-6E8A-4147-A177-3AD203B41FA5}">
                      <a16:colId xmlns:a16="http://schemas.microsoft.com/office/drawing/2014/main" val="4097114571"/>
                    </a:ext>
                  </a:extLst>
                </a:gridCol>
                <a:gridCol w="1591042">
                  <a:extLst>
                    <a:ext uri="{9D8B030D-6E8A-4147-A177-3AD203B41FA5}">
                      <a16:colId xmlns:a16="http://schemas.microsoft.com/office/drawing/2014/main" val="3663865929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it-IT" sz="4000" b="1" u="none" strike="noStrike" dirty="0">
                          <a:effectLst/>
                        </a:rPr>
                        <a:t>AREA</a:t>
                      </a:r>
                      <a:endParaRPr lang="it-IT" sz="40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it-IT" sz="4000" b="1" u="none" strike="noStrike" dirty="0">
                          <a:effectLst/>
                        </a:rPr>
                        <a:t>24/25</a:t>
                      </a:r>
                      <a:endParaRPr lang="it-IT" sz="40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it-IT" sz="4000" b="1" u="none" strike="noStrike" dirty="0">
                          <a:effectLst/>
                        </a:rPr>
                        <a:t>25/26</a:t>
                      </a:r>
                      <a:endParaRPr lang="it-IT" sz="40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it-IT" sz="4000" b="1" u="none" strike="noStrike" dirty="0">
                          <a:effectLst/>
                        </a:rPr>
                        <a:t>TOT</a:t>
                      </a:r>
                      <a:endParaRPr lang="it-IT" sz="40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8848393"/>
                  </a:ext>
                </a:extLst>
              </a:tr>
              <a:tr h="85207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it-IT" sz="4000" u="none" strike="noStrike" dirty="0">
                          <a:effectLst/>
                        </a:rPr>
                        <a:t>SUD</a:t>
                      </a:r>
                      <a:endParaRPr lang="it-IT" sz="4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it-IT" sz="4000" u="none" strike="noStrike" dirty="0">
                          <a:effectLst/>
                        </a:rPr>
                        <a:t>76</a:t>
                      </a:r>
                      <a:endParaRPr lang="it-IT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it-IT" sz="4000" u="none" strike="noStrike">
                          <a:effectLst/>
                        </a:rPr>
                        <a:t>87</a:t>
                      </a:r>
                      <a:endParaRPr lang="it-IT" sz="4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it-IT" sz="4000" b="1" u="none" strike="noStrike" dirty="0">
                          <a:effectLst/>
                        </a:rPr>
                        <a:t>163</a:t>
                      </a:r>
                      <a:endParaRPr lang="it-IT" sz="4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6039311"/>
                  </a:ext>
                </a:extLst>
              </a:tr>
              <a:tr h="85207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it-IT" sz="4000" u="none" strike="noStrike" dirty="0">
                          <a:effectLst/>
                        </a:rPr>
                        <a:t>CENTRO</a:t>
                      </a:r>
                      <a:endParaRPr lang="it-IT" sz="4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it-IT" sz="4000" u="none" strike="noStrike">
                          <a:effectLst/>
                        </a:rPr>
                        <a:t>15</a:t>
                      </a:r>
                      <a:endParaRPr lang="it-IT" sz="4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it-IT" sz="4000" u="none" strike="noStrike" dirty="0">
                          <a:effectLst/>
                        </a:rPr>
                        <a:t>33</a:t>
                      </a:r>
                      <a:endParaRPr lang="it-IT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it-IT" sz="4000" u="none" strike="noStrike">
                          <a:effectLst/>
                        </a:rPr>
                        <a:t>48</a:t>
                      </a:r>
                      <a:endParaRPr lang="it-IT" sz="4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8740105"/>
                  </a:ext>
                </a:extLst>
              </a:tr>
              <a:tr h="88145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it-IT" sz="4000" u="none" strike="noStrike" dirty="0">
                          <a:effectLst/>
                        </a:rPr>
                        <a:t>NORD</a:t>
                      </a:r>
                      <a:endParaRPr lang="it-IT" sz="4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it-IT" sz="4000" u="none" strike="noStrike">
                          <a:effectLst/>
                        </a:rPr>
                        <a:t>41</a:t>
                      </a:r>
                      <a:endParaRPr lang="it-IT" sz="4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it-IT" sz="4000" u="none" strike="noStrike" dirty="0">
                          <a:effectLst/>
                        </a:rPr>
                        <a:t>54</a:t>
                      </a:r>
                      <a:endParaRPr lang="it-IT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it-IT" sz="4000" u="none" strike="noStrike" dirty="0">
                          <a:effectLst/>
                        </a:rPr>
                        <a:t>95</a:t>
                      </a:r>
                      <a:endParaRPr lang="it-IT" sz="40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2920563"/>
                  </a:ext>
                </a:extLst>
              </a:tr>
              <a:tr h="881452">
                <a:tc gridSpan="3"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it-IT" sz="4000" b="1" u="none" strike="noStrike" dirty="0">
                          <a:effectLst/>
                        </a:rPr>
                        <a:t>TOTALE</a:t>
                      </a:r>
                      <a:endParaRPr lang="it-IT" sz="40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it-IT" sz="4000" b="1" u="none" strike="noStrike" dirty="0">
                          <a:effectLst/>
                        </a:rPr>
                        <a:t>306</a:t>
                      </a:r>
                      <a:endParaRPr lang="it-IT" sz="40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0817323"/>
                  </a:ext>
                </a:extLst>
              </a:tr>
            </a:tbl>
          </a:graphicData>
        </a:graphic>
      </p:graphicFrame>
      <p:sp>
        <p:nvSpPr>
          <p:cNvPr id="2" name="CasellaDiTesto 1">
            <a:extLst>
              <a:ext uri="{FF2B5EF4-FFF2-40B4-BE49-F238E27FC236}">
                <a16:creationId xmlns:a16="http://schemas.microsoft.com/office/drawing/2014/main" id="{26D0A5DA-1D34-27EC-35EE-B7C36E3FE35A}"/>
              </a:ext>
            </a:extLst>
          </p:cNvPr>
          <p:cNvSpPr txBox="1"/>
          <p:nvPr/>
        </p:nvSpPr>
        <p:spPr>
          <a:xfrm>
            <a:off x="5867400" y="723900"/>
            <a:ext cx="9144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36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ISTITUTI</a:t>
            </a:r>
            <a:r>
              <a:rPr kumimoji="0" lang="it-IT" sz="36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lang="it-IT" sz="36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CON FILIERA AVVIATA</a:t>
            </a:r>
          </a:p>
        </p:txBody>
      </p:sp>
    </p:spTree>
    <p:extLst>
      <p:ext uri="{BB962C8B-B14F-4D97-AF65-F5344CB8AC3E}">
        <p14:creationId xmlns:p14="http://schemas.microsoft.com/office/powerpoint/2010/main" val="25138283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a 1">
            <a:extLst>
              <a:ext uri="{FF2B5EF4-FFF2-40B4-BE49-F238E27FC236}">
                <a16:creationId xmlns:a16="http://schemas.microsoft.com/office/drawing/2014/main" id="{4DB16A92-BC15-89E4-ED8C-CF39FAA98547}"/>
              </a:ext>
            </a:extLst>
          </p:cNvPr>
          <p:cNvGraphicFramePr>
            <a:graphicFrameLocks noGrp="1"/>
          </p:cNvGraphicFramePr>
          <p:nvPr/>
        </p:nvGraphicFramePr>
        <p:xfrm>
          <a:off x="10744200" y="190500"/>
          <a:ext cx="7035800" cy="918303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52054">
                  <a:extLst>
                    <a:ext uri="{9D8B030D-6E8A-4147-A177-3AD203B41FA5}">
                      <a16:colId xmlns:a16="http://schemas.microsoft.com/office/drawing/2014/main" val="4222486322"/>
                    </a:ext>
                  </a:extLst>
                </a:gridCol>
                <a:gridCol w="990477">
                  <a:extLst>
                    <a:ext uri="{9D8B030D-6E8A-4147-A177-3AD203B41FA5}">
                      <a16:colId xmlns:a16="http://schemas.microsoft.com/office/drawing/2014/main" val="2056629579"/>
                    </a:ext>
                  </a:extLst>
                </a:gridCol>
                <a:gridCol w="990477">
                  <a:extLst>
                    <a:ext uri="{9D8B030D-6E8A-4147-A177-3AD203B41FA5}">
                      <a16:colId xmlns:a16="http://schemas.microsoft.com/office/drawing/2014/main" val="3624680365"/>
                    </a:ext>
                  </a:extLst>
                </a:gridCol>
                <a:gridCol w="1502792">
                  <a:extLst>
                    <a:ext uri="{9D8B030D-6E8A-4147-A177-3AD203B41FA5}">
                      <a16:colId xmlns:a16="http://schemas.microsoft.com/office/drawing/2014/main" val="2519908469"/>
                    </a:ext>
                  </a:extLst>
                </a:gridCol>
              </a:tblGrid>
              <a:tr h="153382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2600" b="1" u="none" strike="noStrike" dirty="0">
                          <a:effectLst/>
                        </a:rPr>
                        <a:t>REGIONE</a:t>
                      </a:r>
                      <a:endParaRPr lang="it-IT" sz="26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2600" b="1" u="none" strike="noStrike" dirty="0">
                          <a:effectLst/>
                        </a:rPr>
                        <a:t>2024/25</a:t>
                      </a:r>
                      <a:endParaRPr lang="it-IT" sz="26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2600" b="1" u="none" strike="noStrike" dirty="0">
                          <a:effectLst/>
                        </a:rPr>
                        <a:t>2025/26</a:t>
                      </a:r>
                      <a:endParaRPr lang="it-IT" sz="26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2600" b="1" u="none" strike="noStrike" dirty="0">
                          <a:effectLst/>
                        </a:rPr>
                        <a:t>N. PERCORSI TOTALI</a:t>
                      </a:r>
                      <a:endParaRPr lang="it-IT" sz="26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8781818"/>
                  </a:ext>
                </a:extLst>
              </a:tr>
              <a:tr h="368117">
                <a:tc>
                  <a:txBody>
                    <a:bodyPr/>
                    <a:lstStyle/>
                    <a:p>
                      <a:pPr marL="72000" algn="l" fontAlgn="ctr">
                        <a:buNone/>
                      </a:pPr>
                      <a:r>
                        <a:rPr lang="it-IT" sz="2600" u="none" strike="noStrike" dirty="0">
                          <a:effectLst/>
                        </a:rPr>
                        <a:t>Campania</a:t>
                      </a:r>
                      <a:endParaRPr lang="it-IT" sz="2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2600" u="none" strike="noStrike">
                          <a:effectLst/>
                        </a:rPr>
                        <a:t>17</a:t>
                      </a:r>
                      <a:endParaRPr lang="it-IT" sz="2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2600" u="none" strike="noStrike">
                          <a:effectLst/>
                        </a:rPr>
                        <a:t>52</a:t>
                      </a:r>
                      <a:endParaRPr lang="it-IT" sz="2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2600" u="none" strike="noStrike">
                          <a:effectLst/>
                        </a:rPr>
                        <a:t>69</a:t>
                      </a:r>
                      <a:endParaRPr lang="it-IT" sz="26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287337"/>
                  </a:ext>
                </a:extLst>
              </a:tr>
              <a:tr h="368117">
                <a:tc>
                  <a:txBody>
                    <a:bodyPr/>
                    <a:lstStyle/>
                    <a:p>
                      <a:pPr marL="72000" algn="l" fontAlgn="ctr">
                        <a:buNone/>
                      </a:pPr>
                      <a:r>
                        <a:rPr lang="it-IT" sz="2600" u="none" strike="noStrike" dirty="0">
                          <a:effectLst/>
                        </a:rPr>
                        <a:t>Puglia</a:t>
                      </a:r>
                      <a:endParaRPr lang="it-IT" sz="2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2600" u="none" strike="noStrike">
                          <a:effectLst/>
                        </a:rPr>
                        <a:t>24</a:t>
                      </a:r>
                      <a:endParaRPr lang="it-IT" sz="2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2600" u="none" strike="noStrike">
                          <a:effectLst/>
                        </a:rPr>
                        <a:t>37</a:t>
                      </a:r>
                      <a:endParaRPr lang="it-IT" sz="2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2600" u="none" strike="noStrike">
                          <a:effectLst/>
                        </a:rPr>
                        <a:t>61</a:t>
                      </a:r>
                      <a:endParaRPr lang="it-IT" sz="26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7274632"/>
                  </a:ext>
                </a:extLst>
              </a:tr>
              <a:tr h="368117">
                <a:tc>
                  <a:txBody>
                    <a:bodyPr/>
                    <a:lstStyle/>
                    <a:p>
                      <a:pPr marL="72000" algn="l" fontAlgn="ctr">
                        <a:buNone/>
                      </a:pPr>
                      <a:r>
                        <a:rPr lang="it-IT" sz="2600" u="none" strike="noStrike" dirty="0">
                          <a:effectLst/>
                        </a:rPr>
                        <a:t>Lombardia</a:t>
                      </a:r>
                      <a:endParaRPr lang="it-IT" sz="26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2600" u="none" strike="noStrike">
                          <a:effectLst/>
                        </a:rPr>
                        <a:t>24</a:t>
                      </a:r>
                      <a:endParaRPr lang="it-IT" sz="26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2600" u="none" strike="noStrike">
                          <a:effectLst/>
                        </a:rPr>
                        <a:t>26</a:t>
                      </a:r>
                      <a:endParaRPr lang="it-IT" sz="26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2600" u="none" strike="noStrike">
                          <a:effectLst/>
                        </a:rPr>
                        <a:t>50</a:t>
                      </a:r>
                      <a:endParaRPr lang="it-IT" sz="26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4210353"/>
                  </a:ext>
                </a:extLst>
              </a:tr>
              <a:tr h="368117">
                <a:tc>
                  <a:txBody>
                    <a:bodyPr/>
                    <a:lstStyle/>
                    <a:p>
                      <a:pPr marL="72000" algn="l" fontAlgn="ctr">
                        <a:buNone/>
                      </a:pPr>
                      <a:r>
                        <a:rPr lang="it-IT" sz="2600" u="none" strike="noStrike" dirty="0">
                          <a:effectLst/>
                        </a:rPr>
                        <a:t>Calabria</a:t>
                      </a:r>
                      <a:endParaRPr lang="it-IT" sz="2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2600" u="none" strike="noStrike">
                          <a:effectLst/>
                        </a:rPr>
                        <a:t>25</a:t>
                      </a:r>
                      <a:endParaRPr lang="it-IT" sz="2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2600" u="none" strike="noStrike">
                          <a:effectLst/>
                        </a:rPr>
                        <a:t>21</a:t>
                      </a:r>
                      <a:endParaRPr lang="it-IT" sz="2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2600" u="none" strike="noStrike">
                          <a:effectLst/>
                        </a:rPr>
                        <a:t>46</a:t>
                      </a:r>
                      <a:endParaRPr lang="it-IT" sz="26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5349194"/>
                  </a:ext>
                </a:extLst>
              </a:tr>
              <a:tr h="368117">
                <a:tc>
                  <a:txBody>
                    <a:bodyPr/>
                    <a:lstStyle/>
                    <a:p>
                      <a:pPr marL="72000" algn="l" fontAlgn="ctr">
                        <a:buNone/>
                      </a:pPr>
                      <a:r>
                        <a:rPr lang="it-IT" sz="2600" u="none" strike="noStrike" dirty="0">
                          <a:effectLst/>
                        </a:rPr>
                        <a:t>Sicilia</a:t>
                      </a:r>
                      <a:endParaRPr lang="it-IT" sz="2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2600" u="none" strike="noStrike">
                          <a:effectLst/>
                        </a:rPr>
                        <a:t>22</a:t>
                      </a:r>
                      <a:endParaRPr lang="it-IT" sz="2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2600" u="none" strike="noStrike">
                          <a:effectLst/>
                        </a:rPr>
                        <a:t>20</a:t>
                      </a:r>
                      <a:endParaRPr lang="it-IT" sz="2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2600" u="none" strike="noStrike">
                          <a:effectLst/>
                        </a:rPr>
                        <a:t>42</a:t>
                      </a:r>
                      <a:endParaRPr lang="it-IT" sz="26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7680773"/>
                  </a:ext>
                </a:extLst>
              </a:tr>
              <a:tr h="368117">
                <a:tc>
                  <a:txBody>
                    <a:bodyPr/>
                    <a:lstStyle/>
                    <a:p>
                      <a:pPr marL="72000" algn="l" fontAlgn="ctr">
                        <a:buNone/>
                      </a:pPr>
                      <a:r>
                        <a:rPr lang="it-IT" sz="2600" u="none" strike="noStrike" dirty="0">
                          <a:effectLst/>
                        </a:rPr>
                        <a:t>Lazio</a:t>
                      </a:r>
                      <a:endParaRPr lang="it-IT" sz="2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2600" u="none" strike="noStrike" dirty="0">
                          <a:effectLst/>
                        </a:rPr>
                        <a:t>11</a:t>
                      </a:r>
                      <a:endParaRPr lang="it-IT" sz="2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2600" u="none" strike="noStrike">
                          <a:effectLst/>
                        </a:rPr>
                        <a:t>26</a:t>
                      </a:r>
                      <a:endParaRPr lang="it-IT" sz="2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2600" u="none" strike="noStrike">
                          <a:effectLst/>
                        </a:rPr>
                        <a:t>37</a:t>
                      </a:r>
                      <a:endParaRPr lang="it-IT" sz="26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8669885"/>
                  </a:ext>
                </a:extLst>
              </a:tr>
              <a:tr h="368117">
                <a:tc>
                  <a:txBody>
                    <a:bodyPr/>
                    <a:lstStyle/>
                    <a:p>
                      <a:pPr marL="72000" algn="l" fontAlgn="ctr">
                        <a:buNone/>
                      </a:pPr>
                      <a:r>
                        <a:rPr lang="it-IT" sz="2600" u="none" strike="noStrike" dirty="0">
                          <a:effectLst/>
                        </a:rPr>
                        <a:t>Emilia-Romagna</a:t>
                      </a:r>
                      <a:endParaRPr lang="it-IT" sz="2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2600" u="none" strike="noStrike">
                          <a:effectLst/>
                        </a:rPr>
                        <a:t>12</a:t>
                      </a:r>
                      <a:endParaRPr lang="it-IT" sz="2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2600" u="none" strike="noStrike">
                          <a:effectLst/>
                        </a:rPr>
                        <a:t>21</a:t>
                      </a:r>
                      <a:endParaRPr lang="it-IT" sz="2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2600" u="none" strike="noStrike">
                          <a:effectLst/>
                        </a:rPr>
                        <a:t>33</a:t>
                      </a:r>
                      <a:endParaRPr lang="it-IT" sz="26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1125051"/>
                  </a:ext>
                </a:extLst>
              </a:tr>
              <a:tr h="368117">
                <a:tc>
                  <a:txBody>
                    <a:bodyPr/>
                    <a:lstStyle/>
                    <a:p>
                      <a:pPr marL="72000" algn="l" fontAlgn="ctr">
                        <a:buNone/>
                      </a:pPr>
                      <a:r>
                        <a:rPr lang="it-IT" sz="2600" u="none" strike="noStrike" dirty="0">
                          <a:effectLst/>
                        </a:rPr>
                        <a:t>Liguria</a:t>
                      </a:r>
                      <a:endParaRPr lang="it-IT" sz="2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2600" u="none" strike="noStrike">
                          <a:effectLst/>
                        </a:rPr>
                        <a:t>1</a:t>
                      </a:r>
                      <a:endParaRPr lang="it-IT" sz="2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2600" u="none" strike="noStrike">
                          <a:effectLst/>
                        </a:rPr>
                        <a:t>17</a:t>
                      </a:r>
                      <a:endParaRPr lang="it-IT" sz="2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2600" u="none" strike="noStrike">
                          <a:effectLst/>
                        </a:rPr>
                        <a:t>18</a:t>
                      </a:r>
                      <a:endParaRPr lang="it-IT" sz="26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6987032"/>
                  </a:ext>
                </a:extLst>
              </a:tr>
              <a:tr h="368117">
                <a:tc>
                  <a:txBody>
                    <a:bodyPr/>
                    <a:lstStyle/>
                    <a:p>
                      <a:pPr marL="72000" algn="l" fontAlgn="ctr">
                        <a:buNone/>
                      </a:pPr>
                      <a:r>
                        <a:rPr lang="it-IT" sz="2600" u="none" strike="noStrike">
                          <a:effectLst/>
                        </a:rPr>
                        <a:t>Abruzzo</a:t>
                      </a:r>
                      <a:endParaRPr lang="it-IT" sz="2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2600" u="none" strike="noStrike">
                          <a:effectLst/>
                        </a:rPr>
                        <a:t>2</a:t>
                      </a:r>
                      <a:endParaRPr lang="it-IT" sz="2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2600" u="none" strike="noStrike" dirty="0">
                          <a:effectLst/>
                        </a:rPr>
                        <a:t>14</a:t>
                      </a:r>
                      <a:endParaRPr lang="it-IT" sz="2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2600" u="none" strike="noStrike">
                          <a:effectLst/>
                        </a:rPr>
                        <a:t>16</a:t>
                      </a:r>
                      <a:endParaRPr lang="it-IT" sz="26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098963"/>
                  </a:ext>
                </a:extLst>
              </a:tr>
              <a:tr h="368117">
                <a:tc>
                  <a:txBody>
                    <a:bodyPr/>
                    <a:lstStyle/>
                    <a:p>
                      <a:pPr marL="72000" algn="l" fontAlgn="ctr">
                        <a:buNone/>
                      </a:pPr>
                      <a:r>
                        <a:rPr lang="it-IT" sz="2600" u="none" strike="noStrike" dirty="0">
                          <a:effectLst/>
                        </a:rPr>
                        <a:t>Piemonte</a:t>
                      </a:r>
                      <a:endParaRPr lang="it-IT" sz="2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2600" u="none" strike="noStrike">
                          <a:effectLst/>
                        </a:rPr>
                        <a:t>8</a:t>
                      </a:r>
                      <a:endParaRPr lang="it-IT" sz="2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2600" u="none" strike="noStrike">
                          <a:effectLst/>
                        </a:rPr>
                        <a:t>5</a:t>
                      </a:r>
                      <a:endParaRPr lang="it-IT" sz="2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2600" u="none" strike="noStrike">
                          <a:effectLst/>
                        </a:rPr>
                        <a:t>13</a:t>
                      </a:r>
                      <a:endParaRPr lang="it-IT" sz="26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1778852"/>
                  </a:ext>
                </a:extLst>
              </a:tr>
              <a:tr h="368117">
                <a:tc>
                  <a:txBody>
                    <a:bodyPr/>
                    <a:lstStyle/>
                    <a:p>
                      <a:pPr marL="72000" algn="l" fontAlgn="ctr">
                        <a:buNone/>
                      </a:pPr>
                      <a:r>
                        <a:rPr lang="it-IT" sz="2600" u="none" strike="noStrike" dirty="0">
                          <a:effectLst/>
                        </a:rPr>
                        <a:t>Toscana</a:t>
                      </a:r>
                      <a:endParaRPr lang="it-IT" sz="2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2600" u="none" strike="noStrike">
                          <a:effectLst/>
                        </a:rPr>
                        <a:t>3</a:t>
                      </a:r>
                      <a:endParaRPr lang="it-IT" sz="2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2600" u="none" strike="noStrike">
                          <a:effectLst/>
                        </a:rPr>
                        <a:t>10</a:t>
                      </a:r>
                      <a:endParaRPr lang="it-IT" sz="2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2600" u="none" strike="noStrike">
                          <a:effectLst/>
                        </a:rPr>
                        <a:t>13</a:t>
                      </a:r>
                      <a:endParaRPr lang="it-IT" sz="26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8477542"/>
                  </a:ext>
                </a:extLst>
              </a:tr>
              <a:tr h="368117">
                <a:tc>
                  <a:txBody>
                    <a:bodyPr/>
                    <a:lstStyle/>
                    <a:p>
                      <a:pPr marL="72000" algn="l" fontAlgn="ctr">
                        <a:buNone/>
                      </a:pPr>
                      <a:r>
                        <a:rPr lang="it-IT" sz="2600" u="none" strike="noStrike" dirty="0">
                          <a:effectLst/>
                        </a:rPr>
                        <a:t>Friuli Venezia Giulia</a:t>
                      </a:r>
                      <a:endParaRPr lang="it-IT" sz="2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2600" u="none" strike="noStrike">
                          <a:effectLst/>
                        </a:rPr>
                        <a:t>2</a:t>
                      </a:r>
                      <a:endParaRPr lang="it-IT" sz="2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2600" u="none" strike="noStrike" dirty="0">
                          <a:effectLst/>
                        </a:rPr>
                        <a:t>9</a:t>
                      </a:r>
                      <a:endParaRPr lang="it-IT" sz="2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2600" u="none" strike="noStrike">
                          <a:effectLst/>
                        </a:rPr>
                        <a:t>11</a:t>
                      </a:r>
                      <a:endParaRPr lang="it-IT" sz="26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859118"/>
                  </a:ext>
                </a:extLst>
              </a:tr>
              <a:tr h="368117">
                <a:tc>
                  <a:txBody>
                    <a:bodyPr/>
                    <a:lstStyle/>
                    <a:p>
                      <a:pPr marL="72000" algn="l" fontAlgn="ctr">
                        <a:buNone/>
                      </a:pPr>
                      <a:r>
                        <a:rPr lang="it-IT" sz="2600" u="none" strike="noStrike" dirty="0">
                          <a:effectLst/>
                        </a:rPr>
                        <a:t>Veneto</a:t>
                      </a:r>
                      <a:endParaRPr lang="it-IT" sz="2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2600" u="none" strike="noStrike">
                          <a:effectLst/>
                        </a:rPr>
                        <a:t>5</a:t>
                      </a:r>
                      <a:endParaRPr lang="it-IT" sz="2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2600" u="none" strike="noStrike">
                          <a:effectLst/>
                        </a:rPr>
                        <a:t>5</a:t>
                      </a:r>
                      <a:endParaRPr lang="it-IT" sz="2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2600" u="none" strike="noStrike">
                          <a:effectLst/>
                        </a:rPr>
                        <a:t>10</a:t>
                      </a:r>
                      <a:endParaRPr lang="it-IT" sz="26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5335200"/>
                  </a:ext>
                </a:extLst>
              </a:tr>
              <a:tr h="368117">
                <a:tc>
                  <a:txBody>
                    <a:bodyPr/>
                    <a:lstStyle/>
                    <a:p>
                      <a:pPr marL="72000" algn="l" fontAlgn="ctr">
                        <a:buNone/>
                      </a:pPr>
                      <a:r>
                        <a:rPr lang="it-IT" sz="2600" u="none" strike="noStrike" dirty="0">
                          <a:effectLst/>
                        </a:rPr>
                        <a:t>Marche</a:t>
                      </a:r>
                      <a:endParaRPr lang="it-IT" sz="2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2600" u="none" strike="noStrike">
                          <a:effectLst/>
                        </a:rPr>
                        <a:t>1</a:t>
                      </a:r>
                      <a:endParaRPr lang="it-IT" sz="2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2600" u="none" strike="noStrike">
                          <a:effectLst/>
                        </a:rPr>
                        <a:t>5</a:t>
                      </a:r>
                      <a:endParaRPr lang="it-IT" sz="2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2600" u="none" strike="noStrike" dirty="0">
                          <a:effectLst/>
                        </a:rPr>
                        <a:t>6</a:t>
                      </a:r>
                      <a:endParaRPr lang="it-IT" sz="26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6109363"/>
                  </a:ext>
                </a:extLst>
              </a:tr>
              <a:tr h="368117">
                <a:tc>
                  <a:txBody>
                    <a:bodyPr/>
                    <a:lstStyle/>
                    <a:p>
                      <a:pPr marL="72000" algn="l" fontAlgn="ctr">
                        <a:buNone/>
                      </a:pPr>
                      <a:r>
                        <a:rPr lang="it-IT" sz="2600" u="none" strike="noStrike" dirty="0">
                          <a:effectLst/>
                        </a:rPr>
                        <a:t>Molise</a:t>
                      </a:r>
                      <a:endParaRPr lang="it-IT" sz="2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2600" u="none" strike="noStrike">
                          <a:effectLst/>
                        </a:rPr>
                        <a:t>2</a:t>
                      </a:r>
                      <a:endParaRPr lang="it-IT" sz="2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2600" u="none" strike="noStrike">
                          <a:effectLst/>
                        </a:rPr>
                        <a:t>3</a:t>
                      </a:r>
                      <a:endParaRPr lang="it-IT" sz="2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2600" u="none" strike="noStrike" dirty="0">
                          <a:effectLst/>
                        </a:rPr>
                        <a:t>5</a:t>
                      </a:r>
                      <a:endParaRPr lang="it-IT" sz="26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7882519"/>
                  </a:ext>
                </a:extLst>
              </a:tr>
              <a:tr h="368117">
                <a:tc>
                  <a:txBody>
                    <a:bodyPr/>
                    <a:lstStyle/>
                    <a:p>
                      <a:pPr marL="72000" algn="l" fontAlgn="ctr">
                        <a:buNone/>
                      </a:pPr>
                      <a:r>
                        <a:rPr lang="it-IT" sz="2600" u="none" strike="noStrike" dirty="0">
                          <a:effectLst/>
                        </a:rPr>
                        <a:t>Sardegna</a:t>
                      </a:r>
                      <a:endParaRPr lang="it-IT" sz="2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2600" u="none" strike="noStrike">
                          <a:effectLst/>
                        </a:rPr>
                        <a:t>0</a:t>
                      </a:r>
                      <a:endParaRPr lang="it-IT" sz="2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2600" u="none" strike="noStrike">
                          <a:effectLst/>
                        </a:rPr>
                        <a:t>5</a:t>
                      </a:r>
                      <a:endParaRPr lang="it-IT" sz="2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2600" u="none" strike="noStrike" dirty="0">
                          <a:effectLst/>
                        </a:rPr>
                        <a:t>5</a:t>
                      </a:r>
                      <a:endParaRPr lang="it-IT" sz="26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2328196"/>
                  </a:ext>
                </a:extLst>
              </a:tr>
              <a:tr h="368117">
                <a:tc>
                  <a:txBody>
                    <a:bodyPr/>
                    <a:lstStyle/>
                    <a:p>
                      <a:pPr marL="72000" algn="l" fontAlgn="ctr">
                        <a:buNone/>
                      </a:pPr>
                      <a:r>
                        <a:rPr lang="it-IT" sz="2600" u="none" strike="noStrike" dirty="0">
                          <a:effectLst/>
                        </a:rPr>
                        <a:t>Basilicata</a:t>
                      </a:r>
                      <a:endParaRPr lang="it-IT" sz="2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2600" u="none" strike="noStrike">
                          <a:effectLst/>
                        </a:rPr>
                        <a:t>1</a:t>
                      </a:r>
                      <a:endParaRPr lang="it-IT" sz="2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2600" u="none" strike="noStrike">
                          <a:effectLst/>
                        </a:rPr>
                        <a:t>2</a:t>
                      </a:r>
                      <a:endParaRPr lang="it-IT" sz="2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2600" u="none" strike="noStrike" dirty="0">
                          <a:effectLst/>
                        </a:rPr>
                        <a:t>3</a:t>
                      </a:r>
                      <a:endParaRPr lang="it-IT" sz="26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4807980"/>
                  </a:ext>
                </a:extLst>
              </a:tr>
              <a:tr h="274475">
                <a:tc>
                  <a:txBody>
                    <a:bodyPr/>
                    <a:lstStyle/>
                    <a:p>
                      <a:pPr marL="72000" algn="l" fontAlgn="ctr">
                        <a:buNone/>
                      </a:pPr>
                      <a:r>
                        <a:rPr lang="it-IT" sz="2600" u="none" strike="noStrike" dirty="0">
                          <a:effectLst/>
                        </a:rPr>
                        <a:t>Umbria</a:t>
                      </a:r>
                      <a:endParaRPr lang="it-IT" sz="2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2600" u="none" strike="noStrike" dirty="0">
                          <a:effectLst/>
                        </a:rPr>
                        <a:t>0</a:t>
                      </a:r>
                      <a:endParaRPr lang="it-IT" sz="2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2600" u="none" strike="noStrike">
                          <a:effectLst/>
                        </a:rPr>
                        <a:t>3</a:t>
                      </a:r>
                      <a:endParaRPr lang="it-IT" sz="2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2600" u="none" strike="noStrike" dirty="0">
                          <a:effectLst/>
                        </a:rPr>
                        <a:t>3</a:t>
                      </a:r>
                      <a:endParaRPr lang="it-IT" sz="26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6902588"/>
                  </a:ext>
                </a:extLst>
              </a:tr>
              <a:tr h="368117">
                <a:tc>
                  <a:txBody>
                    <a:bodyPr/>
                    <a:lstStyle/>
                    <a:p>
                      <a:pPr marL="72000" algn="l" fontAlgn="ctr">
                        <a:buNone/>
                      </a:pPr>
                      <a:r>
                        <a:rPr lang="it-IT" sz="2600" b="1" u="none" strike="noStrike" dirty="0">
                          <a:effectLst/>
                        </a:rPr>
                        <a:t>Totale complessivo</a:t>
                      </a:r>
                      <a:endParaRPr lang="it-IT" sz="26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2600" b="1" u="none" strike="noStrike" dirty="0">
                          <a:effectLst/>
                        </a:rPr>
                        <a:t>160</a:t>
                      </a:r>
                      <a:endParaRPr lang="it-IT" sz="26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2600" b="1" u="none" strike="noStrike" dirty="0">
                          <a:effectLst/>
                        </a:rPr>
                        <a:t>281</a:t>
                      </a:r>
                      <a:endParaRPr lang="it-IT" sz="26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2600" b="1" u="none" strike="noStrike" dirty="0">
                          <a:effectLst/>
                        </a:rPr>
                        <a:t>441</a:t>
                      </a:r>
                      <a:endParaRPr lang="it-IT" sz="26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6088249"/>
                  </a:ext>
                </a:extLst>
              </a:tr>
            </a:tbl>
          </a:graphicData>
        </a:graphic>
      </p:graphicFrame>
      <p:sp>
        <p:nvSpPr>
          <p:cNvPr id="3" name="CasellaDiTesto 2">
            <a:extLst>
              <a:ext uri="{FF2B5EF4-FFF2-40B4-BE49-F238E27FC236}">
                <a16:creationId xmlns:a16="http://schemas.microsoft.com/office/drawing/2014/main" id="{B2B0D4FB-D652-1DA6-304D-327A60F569B9}"/>
              </a:ext>
            </a:extLst>
          </p:cNvPr>
          <p:cNvSpPr txBox="1"/>
          <p:nvPr/>
        </p:nvSpPr>
        <p:spPr>
          <a:xfrm>
            <a:off x="5143500" y="571500"/>
            <a:ext cx="51434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40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PERCORSI AVVIATI</a:t>
            </a:r>
          </a:p>
        </p:txBody>
      </p:sp>
      <p:graphicFrame>
        <p:nvGraphicFramePr>
          <p:cNvPr id="4" name="Tabella 3">
            <a:extLst>
              <a:ext uri="{FF2B5EF4-FFF2-40B4-BE49-F238E27FC236}">
                <a16:creationId xmlns:a16="http://schemas.microsoft.com/office/drawing/2014/main" id="{DC0D8C54-CC6E-BDE3-9A96-A019975F99C4}"/>
              </a:ext>
            </a:extLst>
          </p:cNvPr>
          <p:cNvGraphicFramePr>
            <a:graphicFrameLocks noGrp="1"/>
          </p:cNvGraphicFramePr>
          <p:nvPr/>
        </p:nvGraphicFramePr>
        <p:xfrm>
          <a:off x="1657349" y="2007066"/>
          <a:ext cx="7315199" cy="27749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3961916615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965706789"/>
                    </a:ext>
                  </a:extLst>
                </a:gridCol>
                <a:gridCol w="1840523">
                  <a:extLst>
                    <a:ext uri="{9D8B030D-6E8A-4147-A177-3AD203B41FA5}">
                      <a16:colId xmlns:a16="http://schemas.microsoft.com/office/drawing/2014/main" val="4103408239"/>
                    </a:ext>
                  </a:extLst>
                </a:gridCol>
                <a:gridCol w="1512276">
                  <a:extLst>
                    <a:ext uri="{9D8B030D-6E8A-4147-A177-3AD203B41FA5}">
                      <a16:colId xmlns:a16="http://schemas.microsoft.com/office/drawing/2014/main" val="4113052657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it-IT" sz="3600" b="1" u="none" strike="noStrike" dirty="0">
                          <a:effectLst/>
                        </a:rPr>
                        <a:t>AREA</a:t>
                      </a:r>
                      <a:endParaRPr lang="it-IT" sz="3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it-IT" sz="3600" b="1" u="none" strike="noStrike" dirty="0">
                          <a:effectLst/>
                        </a:rPr>
                        <a:t>24/25</a:t>
                      </a:r>
                      <a:endParaRPr lang="it-IT" sz="3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it-IT" sz="3600" b="1" u="none" strike="noStrike" dirty="0">
                          <a:effectLst/>
                        </a:rPr>
                        <a:t>25/26</a:t>
                      </a:r>
                      <a:endParaRPr lang="it-IT" sz="3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it-IT" sz="3600" b="1" u="none" strike="noStrike" dirty="0">
                          <a:effectLst/>
                        </a:rPr>
                        <a:t>TOT</a:t>
                      </a:r>
                      <a:endParaRPr lang="it-IT" sz="3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6782636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it-IT" sz="3600" u="none" strike="noStrike" dirty="0">
                          <a:effectLst/>
                        </a:rPr>
                        <a:t>SUD</a:t>
                      </a:r>
                      <a:endParaRPr lang="it-IT" sz="3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it-IT" sz="3600" u="none" strike="noStrike">
                          <a:effectLst/>
                        </a:rPr>
                        <a:t>93</a:t>
                      </a:r>
                      <a:endParaRPr lang="it-IT" sz="3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it-IT" sz="3600" u="none" strike="noStrike" dirty="0">
                          <a:effectLst/>
                        </a:rPr>
                        <a:t>154</a:t>
                      </a:r>
                      <a:endParaRPr lang="it-IT" sz="3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it-IT" sz="3600" u="none" strike="noStrike">
                          <a:effectLst/>
                        </a:rPr>
                        <a:t>247</a:t>
                      </a:r>
                      <a:endParaRPr lang="it-IT" sz="3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4506540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it-IT" sz="3600" u="none" strike="noStrike" dirty="0">
                          <a:effectLst/>
                        </a:rPr>
                        <a:t>CENTRO</a:t>
                      </a:r>
                      <a:endParaRPr lang="it-IT" sz="3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it-IT" sz="3600" u="none" strike="noStrike">
                          <a:effectLst/>
                        </a:rPr>
                        <a:t>15</a:t>
                      </a:r>
                      <a:endParaRPr lang="it-IT" sz="3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it-IT" sz="3600" u="none" strike="noStrike">
                          <a:effectLst/>
                        </a:rPr>
                        <a:t>44</a:t>
                      </a:r>
                      <a:endParaRPr lang="it-IT" sz="3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it-IT" sz="3600" u="none" strike="noStrike">
                          <a:effectLst/>
                        </a:rPr>
                        <a:t>59</a:t>
                      </a:r>
                      <a:endParaRPr lang="it-IT" sz="36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0095170"/>
                  </a:ext>
                </a:extLst>
              </a:tr>
              <a:tr h="42418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it-IT" sz="3600" u="none" strike="noStrike" dirty="0">
                          <a:effectLst/>
                        </a:rPr>
                        <a:t>NORD</a:t>
                      </a:r>
                      <a:endParaRPr lang="it-IT" sz="3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it-IT" sz="3600" u="none" strike="noStrike">
                          <a:effectLst/>
                        </a:rPr>
                        <a:t>52</a:t>
                      </a:r>
                      <a:endParaRPr lang="it-IT" sz="3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it-IT" sz="3600" u="none" strike="noStrike">
                          <a:effectLst/>
                        </a:rPr>
                        <a:t>83</a:t>
                      </a:r>
                      <a:endParaRPr lang="it-IT" sz="3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it-IT" sz="3600" u="none" strike="noStrike">
                          <a:effectLst/>
                        </a:rPr>
                        <a:t>135</a:t>
                      </a:r>
                      <a:endParaRPr lang="it-IT" sz="36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8776070"/>
                  </a:ext>
                </a:extLst>
              </a:tr>
              <a:tr h="190500">
                <a:tc gridSpan="3"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it-IT" sz="3600" b="1" u="none" strike="noStrike" dirty="0">
                          <a:effectLst/>
                        </a:rPr>
                        <a:t>TOTALE</a:t>
                      </a:r>
                      <a:endParaRPr lang="it-IT" sz="3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it-IT" sz="3600" b="1" u="none" strike="noStrike" dirty="0">
                          <a:effectLst/>
                        </a:rPr>
                        <a:t>441</a:t>
                      </a:r>
                      <a:endParaRPr lang="it-IT" sz="3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1423262"/>
                  </a:ext>
                </a:extLst>
              </a:tr>
            </a:tbl>
          </a:graphicData>
        </a:graphic>
      </p:graphicFrame>
      <p:graphicFrame>
        <p:nvGraphicFramePr>
          <p:cNvPr id="5" name="Grafico 4">
            <a:extLst>
              <a:ext uri="{FF2B5EF4-FFF2-40B4-BE49-F238E27FC236}">
                <a16:creationId xmlns:a16="http://schemas.microsoft.com/office/drawing/2014/main" id="{B054B83F-BD0E-422A-8DC7-DE0F476B7ED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89572266"/>
              </p:ext>
            </p:extLst>
          </p:nvPr>
        </p:nvGraphicFramePr>
        <p:xfrm>
          <a:off x="685799" y="4991100"/>
          <a:ext cx="9258301" cy="43824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393381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a 1">
            <a:extLst>
              <a:ext uri="{FF2B5EF4-FFF2-40B4-BE49-F238E27FC236}">
                <a16:creationId xmlns:a16="http://schemas.microsoft.com/office/drawing/2014/main" id="{BEED61A3-E2B5-69EA-7E34-C98352C7563B}"/>
              </a:ext>
            </a:extLst>
          </p:cNvPr>
          <p:cNvGraphicFramePr>
            <a:graphicFrameLocks noGrp="1"/>
          </p:cNvGraphicFramePr>
          <p:nvPr/>
        </p:nvGraphicFramePr>
        <p:xfrm>
          <a:off x="1524000" y="1333500"/>
          <a:ext cx="15659674" cy="81483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47654">
                  <a:extLst>
                    <a:ext uri="{9D8B030D-6E8A-4147-A177-3AD203B41FA5}">
                      <a16:colId xmlns:a16="http://schemas.microsoft.com/office/drawing/2014/main" val="2420158205"/>
                    </a:ext>
                  </a:extLst>
                </a:gridCol>
                <a:gridCol w="10534746">
                  <a:extLst>
                    <a:ext uri="{9D8B030D-6E8A-4147-A177-3AD203B41FA5}">
                      <a16:colId xmlns:a16="http://schemas.microsoft.com/office/drawing/2014/main" val="3959651507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3441784654"/>
                    </a:ext>
                  </a:extLst>
                </a:gridCol>
                <a:gridCol w="1443970">
                  <a:extLst>
                    <a:ext uri="{9D8B030D-6E8A-4147-A177-3AD203B41FA5}">
                      <a16:colId xmlns:a16="http://schemas.microsoft.com/office/drawing/2014/main" val="2743705348"/>
                    </a:ext>
                  </a:extLst>
                </a:gridCol>
                <a:gridCol w="1185504">
                  <a:extLst>
                    <a:ext uri="{9D8B030D-6E8A-4147-A177-3AD203B41FA5}">
                      <a16:colId xmlns:a16="http://schemas.microsoft.com/office/drawing/2014/main" val="3175938403"/>
                    </a:ext>
                  </a:extLst>
                </a:gridCol>
              </a:tblGrid>
              <a:tr h="635991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2400" b="1" u="none" strike="noStrike" dirty="0">
                          <a:effectLst/>
                        </a:rPr>
                        <a:t>Codice</a:t>
                      </a:r>
                      <a:endParaRPr lang="it-IT" sz="2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2400" b="1" u="none" strike="noStrike" dirty="0">
                          <a:effectLst/>
                        </a:rPr>
                        <a:t>Indirizzo - Articolazione - Opzione</a:t>
                      </a:r>
                      <a:endParaRPr lang="it-IT" sz="2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2400" b="1" u="none" strike="noStrike" dirty="0">
                          <a:effectLst/>
                        </a:rPr>
                        <a:t>AS 2024/25</a:t>
                      </a:r>
                      <a:endParaRPr lang="it-IT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2400" b="1" u="none" strike="noStrike" dirty="0">
                          <a:effectLst/>
                        </a:rPr>
                        <a:t>AS 2025/26</a:t>
                      </a:r>
                      <a:endParaRPr lang="it-IT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2400" b="1" u="none" strike="noStrike" dirty="0">
                          <a:effectLst/>
                        </a:rPr>
                        <a:t>TOTALE</a:t>
                      </a:r>
                      <a:endParaRPr lang="it-IT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710321"/>
                  </a:ext>
                </a:extLst>
              </a:tr>
              <a:tr h="323385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it-IT" sz="2400" b="1" u="none" strike="noStrike" dirty="0">
                          <a:effectLst/>
                        </a:rPr>
                        <a:t>IP22</a:t>
                      </a:r>
                      <a:endParaRPr lang="it-IT" sz="2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it-IT" sz="2400" b="1" u="none" strike="noStrike" dirty="0">
                          <a:effectLst/>
                        </a:rPr>
                        <a:t>ENOGASTRONOMIA E OSPITALITA' ALBERGHIERA QUADRIENNALE</a:t>
                      </a:r>
                      <a:endParaRPr lang="it-IT" sz="2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it-IT" sz="2400" u="none" strike="noStrike">
                          <a:effectLst/>
                        </a:rPr>
                        <a:t>20</a:t>
                      </a:r>
                      <a:endParaRPr lang="it-IT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it-IT" sz="2400" u="none" strike="noStrike">
                          <a:effectLst/>
                        </a:rPr>
                        <a:t>37</a:t>
                      </a:r>
                      <a:endParaRPr lang="it-IT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it-IT" sz="2400" b="1" u="none" strike="noStrike" dirty="0">
                          <a:effectLst/>
                        </a:rPr>
                        <a:t>57</a:t>
                      </a:r>
                      <a:endParaRPr lang="it-IT" sz="2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68030274"/>
                  </a:ext>
                </a:extLst>
              </a:tr>
              <a:tr h="323385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it-IT" sz="2400" b="1" u="none" strike="noStrike">
                          <a:effectLst/>
                        </a:rPr>
                        <a:t>IT26</a:t>
                      </a:r>
                      <a:endParaRPr lang="it-IT" sz="2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it-IT" sz="2400" b="1" u="none" strike="noStrike" dirty="0">
                          <a:effectLst/>
                        </a:rPr>
                        <a:t>TURISMO QUADRIENNALE</a:t>
                      </a:r>
                      <a:endParaRPr lang="it-IT" sz="2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it-IT" sz="2400" u="none" strike="noStrike">
                          <a:effectLst/>
                        </a:rPr>
                        <a:t>17</a:t>
                      </a:r>
                      <a:endParaRPr lang="it-IT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it-IT" sz="2400" u="none" strike="noStrike">
                          <a:effectLst/>
                        </a:rPr>
                        <a:t>23</a:t>
                      </a:r>
                      <a:endParaRPr lang="it-IT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it-IT" sz="2400" b="1" u="none" strike="noStrike" dirty="0">
                          <a:effectLst/>
                        </a:rPr>
                        <a:t>40</a:t>
                      </a:r>
                      <a:endParaRPr lang="it-IT" sz="2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5077736"/>
                  </a:ext>
                </a:extLst>
              </a:tr>
              <a:tr h="323385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2400" b="1" u="none" strike="noStrike">
                          <a:effectLst/>
                        </a:rPr>
                        <a:t>IT32</a:t>
                      </a:r>
                      <a:endParaRPr lang="it-IT" sz="2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it-IT" sz="2400" b="1" u="none" strike="noStrike" dirty="0">
                          <a:effectLst/>
                        </a:rPr>
                        <a:t>INFORMATICA E TELECOMUNICAZIONI ART. INFORMATICA QUADRIENNALE</a:t>
                      </a:r>
                      <a:endParaRPr lang="it-IT" sz="2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it-IT" sz="2400" u="none" strike="noStrike">
                          <a:effectLst/>
                        </a:rPr>
                        <a:t>16</a:t>
                      </a:r>
                      <a:endParaRPr lang="it-IT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it-IT" sz="2400" u="none" strike="noStrike">
                          <a:effectLst/>
                        </a:rPr>
                        <a:t>20</a:t>
                      </a:r>
                      <a:endParaRPr lang="it-IT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it-IT" sz="2400" b="1" u="none" strike="noStrike" dirty="0">
                          <a:effectLst/>
                        </a:rPr>
                        <a:t>36</a:t>
                      </a:r>
                      <a:endParaRPr lang="it-IT" sz="2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45241143"/>
                  </a:ext>
                </a:extLst>
              </a:tr>
              <a:tr h="323385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it-IT" sz="2400" b="1" u="none" strike="noStrike">
                          <a:effectLst/>
                        </a:rPr>
                        <a:t>IP23</a:t>
                      </a:r>
                      <a:endParaRPr lang="it-IT" sz="2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it-IT" sz="2400" b="1" u="none" strike="noStrike" dirty="0">
                          <a:effectLst/>
                        </a:rPr>
                        <a:t>MANUTENZIONE E ASSISTENZA TECNICA QUADRIENNALE</a:t>
                      </a:r>
                      <a:endParaRPr lang="it-IT" sz="2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it-IT" sz="2400" u="none" strike="noStrike">
                          <a:effectLst/>
                        </a:rPr>
                        <a:t>11</a:t>
                      </a:r>
                      <a:endParaRPr lang="it-IT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it-IT" sz="2400" u="none" strike="noStrike">
                          <a:effectLst/>
                        </a:rPr>
                        <a:t>22</a:t>
                      </a:r>
                      <a:endParaRPr lang="it-IT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it-IT" sz="2400" b="1" u="none" strike="noStrike" dirty="0">
                          <a:effectLst/>
                        </a:rPr>
                        <a:t>33</a:t>
                      </a:r>
                      <a:endParaRPr lang="it-IT" sz="2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8703428"/>
                  </a:ext>
                </a:extLst>
              </a:tr>
              <a:tr h="528196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2400" b="1" u="none" strike="noStrike">
                          <a:effectLst/>
                        </a:rPr>
                        <a:t>IT48</a:t>
                      </a:r>
                      <a:endParaRPr lang="it-IT" sz="2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it-IT" sz="2400" b="1" u="none" strike="noStrike" dirty="0">
                          <a:effectLst/>
                        </a:rPr>
                        <a:t>AMMINISTRAZIONE, FINANZA E MARKETING ART. SISTEMI INFORMATIVI AZIENDALI QUADRIENNALE</a:t>
                      </a:r>
                      <a:endParaRPr lang="it-IT" sz="2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it-IT" sz="2400" u="none" strike="noStrike">
                          <a:effectLst/>
                        </a:rPr>
                        <a:t>11</a:t>
                      </a:r>
                      <a:endParaRPr lang="it-IT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it-IT" sz="2400" u="none" strike="noStrike">
                          <a:effectLst/>
                        </a:rPr>
                        <a:t>18</a:t>
                      </a:r>
                      <a:endParaRPr lang="it-IT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it-IT" sz="2400" b="1" u="none" strike="noStrike" dirty="0">
                          <a:effectLst/>
                        </a:rPr>
                        <a:t>29</a:t>
                      </a:r>
                      <a:endParaRPr lang="it-IT" sz="2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40218328"/>
                  </a:ext>
                </a:extLst>
              </a:tr>
              <a:tr h="323385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2400" u="none" strike="noStrike">
                          <a:effectLst/>
                        </a:rPr>
                        <a:t>IT55</a:t>
                      </a:r>
                      <a:endParaRPr lang="it-IT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it-IT" sz="2400" u="none" strike="noStrike" dirty="0">
                          <a:effectLst/>
                        </a:rPr>
                        <a:t>MECCANICA, MECCATRONICA ED ENERGIA ART. MECCANICA E MECCATRONICA QUADRIENNALE</a:t>
                      </a:r>
                      <a:endParaRPr lang="it-IT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it-IT" sz="2400" u="none" strike="noStrike">
                          <a:effectLst/>
                        </a:rPr>
                        <a:t>12</a:t>
                      </a:r>
                      <a:endParaRPr lang="it-IT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it-IT" sz="2400" u="none" strike="noStrike">
                          <a:effectLst/>
                        </a:rPr>
                        <a:t>11</a:t>
                      </a:r>
                      <a:endParaRPr lang="it-IT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it-IT" sz="2400" b="1" u="none" strike="noStrike" dirty="0">
                          <a:effectLst/>
                        </a:rPr>
                        <a:t>23</a:t>
                      </a:r>
                      <a:endParaRPr lang="it-IT" sz="2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53511333"/>
                  </a:ext>
                </a:extLst>
              </a:tr>
              <a:tr h="323385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2400" u="none" strike="noStrike">
                          <a:effectLst/>
                        </a:rPr>
                        <a:t>IT31</a:t>
                      </a:r>
                      <a:endParaRPr lang="it-IT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it-IT" sz="2400" u="none" strike="noStrike" dirty="0">
                          <a:effectLst/>
                        </a:rPr>
                        <a:t>COSTRUZIONI AMBIENTE E TERRITORIO QUADRIENNALE</a:t>
                      </a:r>
                      <a:endParaRPr lang="it-IT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it-IT" sz="2400" u="none" strike="noStrike" dirty="0">
                          <a:effectLst/>
                        </a:rPr>
                        <a:t>8</a:t>
                      </a:r>
                      <a:endParaRPr lang="it-IT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it-IT" sz="2400" u="none" strike="noStrike">
                          <a:effectLst/>
                        </a:rPr>
                        <a:t>14</a:t>
                      </a:r>
                      <a:endParaRPr lang="it-IT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it-IT" sz="2400" b="1" u="none" strike="noStrike" dirty="0">
                          <a:effectLst/>
                        </a:rPr>
                        <a:t>22</a:t>
                      </a:r>
                      <a:endParaRPr lang="it-IT" sz="2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1942009"/>
                  </a:ext>
                </a:extLst>
              </a:tr>
              <a:tr h="323385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it-IT" sz="2400" u="none" strike="noStrike">
                          <a:effectLst/>
                        </a:rPr>
                        <a:t>IP28</a:t>
                      </a:r>
                      <a:endParaRPr lang="it-IT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it-IT" sz="2400" u="none" strike="noStrike" dirty="0">
                          <a:effectLst/>
                        </a:rPr>
                        <a:t>INDUSTRIA E ARTIGIANATO PER IL MADE IN ITALY QUADRIENNALE</a:t>
                      </a:r>
                      <a:endParaRPr lang="it-IT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it-IT" sz="2400" u="none" strike="noStrike">
                          <a:effectLst/>
                        </a:rPr>
                        <a:t>7</a:t>
                      </a:r>
                      <a:endParaRPr lang="it-IT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it-IT" sz="2400" u="none" strike="noStrike">
                          <a:effectLst/>
                        </a:rPr>
                        <a:t>14</a:t>
                      </a:r>
                      <a:endParaRPr lang="it-IT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it-IT" sz="2400" b="1" u="none" strike="noStrike" dirty="0">
                          <a:effectLst/>
                        </a:rPr>
                        <a:t>21</a:t>
                      </a:r>
                      <a:endParaRPr lang="it-IT" sz="2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8500837"/>
                  </a:ext>
                </a:extLst>
              </a:tr>
              <a:tr h="323385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it-IT" sz="2400" u="none" strike="noStrike">
                          <a:effectLst/>
                        </a:rPr>
                        <a:t>IT25</a:t>
                      </a:r>
                      <a:endParaRPr lang="it-IT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it-IT" sz="2400" u="none" strike="noStrike">
                          <a:effectLst/>
                        </a:rPr>
                        <a:t>AMMINISTRAZIONE FINANZA E MARKETING QUADRIENNALE</a:t>
                      </a:r>
                      <a:endParaRPr lang="it-IT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it-IT" sz="2400" u="none" strike="noStrike">
                          <a:effectLst/>
                        </a:rPr>
                        <a:t>8</a:t>
                      </a:r>
                      <a:endParaRPr lang="it-IT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it-IT" sz="2400" u="none" strike="noStrike">
                          <a:effectLst/>
                        </a:rPr>
                        <a:t>13</a:t>
                      </a:r>
                      <a:endParaRPr lang="it-IT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it-IT" sz="2400" b="1" u="none" strike="noStrike" dirty="0">
                          <a:effectLst/>
                        </a:rPr>
                        <a:t>21</a:t>
                      </a:r>
                      <a:endParaRPr lang="it-IT" sz="2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9962815"/>
                  </a:ext>
                </a:extLst>
              </a:tr>
              <a:tr h="528196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2400" u="none" strike="noStrike">
                          <a:effectLst/>
                        </a:rPr>
                        <a:t>IT46</a:t>
                      </a:r>
                      <a:endParaRPr lang="it-IT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it-IT" sz="2400" u="none" strike="noStrike">
                          <a:effectLst/>
                        </a:rPr>
                        <a:t>AGRARIA, AGROALIMENTARE E AGROINDUSTRIA ART. PRODUZIONI E TRASFORMAZIONI QUADRIENNALE </a:t>
                      </a:r>
                      <a:endParaRPr lang="it-IT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it-IT" sz="2400" u="none" strike="noStrike">
                          <a:effectLst/>
                        </a:rPr>
                        <a:t>3</a:t>
                      </a:r>
                      <a:endParaRPr lang="it-IT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it-IT" sz="2400" u="none" strike="noStrike">
                          <a:effectLst/>
                        </a:rPr>
                        <a:t>15</a:t>
                      </a:r>
                      <a:endParaRPr lang="it-IT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it-IT" sz="2400" u="none" strike="noStrike" dirty="0">
                          <a:effectLst/>
                        </a:rPr>
                        <a:t>18</a:t>
                      </a:r>
                      <a:endParaRPr lang="it-IT" sz="2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1552383"/>
                  </a:ext>
                </a:extLst>
              </a:tr>
              <a:tr h="528196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it-IT" sz="2400" u="none" strike="noStrike">
                          <a:effectLst/>
                        </a:rPr>
                        <a:t>IP26</a:t>
                      </a:r>
                      <a:endParaRPr lang="it-IT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it-IT" sz="2400" u="none" strike="noStrike" dirty="0">
                          <a:effectLst/>
                        </a:rPr>
                        <a:t>AGRICOLTURA, SVILUPPO RURALE, VALORIZZAZIONE DEI PRODOTTI DEL TERRITORIO E GESTIONE DELLE RISORSE FORESTALI E MONTANE QUADRIENNALE</a:t>
                      </a:r>
                      <a:endParaRPr lang="it-IT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it-IT" sz="2400" u="none" strike="noStrike">
                          <a:effectLst/>
                        </a:rPr>
                        <a:t>6</a:t>
                      </a:r>
                      <a:endParaRPr lang="it-IT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it-IT" sz="2400" u="none" strike="noStrike">
                          <a:effectLst/>
                        </a:rPr>
                        <a:t>9</a:t>
                      </a:r>
                      <a:endParaRPr lang="it-IT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it-IT" sz="2400" u="none" strike="noStrike" dirty="0">
                          <a:effectLst/>
                        </a:rPr>
                        <a:t>15</a:t>
                      </a:r>
                      <a:endParaRPr lang="it-IT" sz="2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5535597"/>
                  </a:ext>
                </a:extLst>
              </a:tr>
              <a:tr h="323385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it-IT" sz="2400" u="none" strike="noStrike">
                          <a:effectLst/>
                        </a:rPr>
                        <a:t>IP31</a:t>
                      </a:r>
                      <a:endParaRPr lang="it-IT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it-IT" sz="2400" u="none" strike="noStrike">
                          <a:effectLst/>
                        </a:rPr>
                        <a:t>SERVIZI COMMERCIALI QUADRIENNALE</a:t>
                      </a:r>
                      <a:endParaRPr lang="it-IT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it-IT" sz="2400" u="none" strike="noStrike">
                          <a:effectLst/>
                        </a:rPr>
                        <a:t>3</a:t>
                      </a:r>
                      <a:endParaRPr lang="it-IT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it-IT" sz="2400" u="none" strike="noStrike">
                          <a:effectLst/>
                        </a:rPr>
                        <a:t>10</a:t>
                      </a:r>
                      <a:endParaRPr lang="it-IT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it-IT" sz="2400" u="none" strike="noStrike" dirty="0">
                          <a:effectLst/>
                        </a:rPr>
                        <a:t>13</a:t>
                      </a:r>
                      <a:endParaRPr lang="it-IT" sz="2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41199538"/>
                  </a:ext>
                </a:extLst>
              </a:tr>
              <a:tr h="323385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2400" u="none" strike="noStrike">
                          <a:effectLst/>
                        </a:rPr>
                        <a:t>IT40</a:t>
                      </a:r>
                      <a:endParaRPr lang="it-IT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it-IT" sz="2400" u="none" strike="noStrike">
                          <a:effectLst/>
                        </a:rPr>
                        <a:t>ELETTRONICA ED ELETTROTECNICA ART. ELETTROTECNICA QUADRIENNALE</a:t>
                      </a:r>
                      <a:endParaRPr lang="it-IT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it-IT" sz="2400" u="none" strike="noStrike">
                          <a:effectLst/>
                        </a:rPr>
                        <a:t>5</a:t>
                      </a:r>
                      <a:endParaRPr lang="it-IT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it-IT" sz="2400" u="none" strike="noStrike">
                          <a:effectLst/>
                        </a:rPr>
                        <a:t>4</a:t>
                      </a:r>
                      <a:endParaRPr lang="it-IT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it-IT" sz="2400" u="none" strike="noStrike">
                          <a:effectLst/>
                        </a:rPr>
                        <a:t>9</a:t>
                      </a:r>
                      <a:endParaRPr lang="it-IT" sz="2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3226724"/>
                  </a:ext>
                </a:extLst>
              </a:tr>
              <a:tr h="323385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2400" u="none" strike="noStrike">
                          <a:effectLst/>
                        </a:rPr>
                        <a:t>IT29</a:t>
                      </a:r>
                      <a:endParaRPr lang="it-IT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it-IT" sz="2400" u="none" strike="noStrike">
                          <a:effectLst/>
                        </a:rPr>
                        <a:t>GRAFICA E COMUNICAZIONE QUADRIENNALE</a:t>
                      </a:r>
                      <a:endParaRPr lang="it-IT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it-IT" sz="2400" u="none" strike="noStrike">
                          <a:effectLst/>
                        </a:rPr>
                        <a:t>3</a:t>
                      </a:r>
                      <a:endParaRPr lang="it-IT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it-IT" sz="2400" u="none" strike="noStrike">
                          <a:effectLst/>
                        </a:rPr>
                        <a:t>5</a:t>
                      </a:r>
                      <a:endParaRPr lang="it-IT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it-IT" sz="2400" u="none" strike="noStrike" dirty="0">
                          <a:effectLst/>
                        </a:rPr>
                        <a:t>8</a:t>
                      </a:r>
                      <a:endParaRPr lang="it-IT" sz="2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6162980"/>
                  </a:ext>
                </a:extLst>
              </a:tr>
              <a:tr h="528196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2400" u="none" strike="noStrike" dirty="0">
                          <a:effectLst/>
                        </a:rPr>
                        <a:t>IT49</a:t>
                      </a:r>
                      <a:endParaRPr lang="it-IT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it-IT" sz="2400" u="none" strike="noStrike" dirty="0">
                          <a:effectLst/>
                        </a:rPr>
                        <a:t>AMMINISTRAZIONE FINANZA E MARKETING ART. RELAZIONI INTERNAZIONALI PER IL MARKETING QUADRIENNALE</a:t>
                      </a:r>
                      <a:endParaRPr lang="it-IT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it-IT" sz="2400" u="none" strike="noStrike" dirty="0">
                          <a:effectLst/>
                        </a:rPr>
                        <a:t>2</a:t>
                      </a:r>
                      <a:endParaRPr lang="it-IT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it-IT" sz="2400" u="none" strike="noStrike" dirty="0">
                          <a:effectLst/>
                        </a:rPr>
                        <a:t>6</a:t>
                      </a:r>
                      <a:endParaRPr lang="it-IT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it-IT" sz="2400" u="none" strike="noStrike" dirty="0">
                          <a:effectLst/>
                        </a:rPr>
                        <a:t>8</a:t>
                      </a:r>
                      <a:endParaRPr lang="it-IT" sz="2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48139153"/>
                  </a:ext>
                </a:extLst>
              </a:tr>
            </a:tbl>
          </a:graphicData>
        </a:graphic>
      </p:graphicFrame>
      <p:sp>
        <p:nvSpPr>
          <p:cNvPr id="4" name="CasellaDiTesto 3">
            <a:extLst>
              <a:ext uri="{FF2B5EF4-FFF2-40B4-BE49-F238E27FC236}">
                <a16:creationId xmlns:a16="http://schemas.microsoft.com/office/drawing/2014/main" id="{62F06F63-BA75-2745-F792-202FC0217B35}"/>
              </a:ext>
            </a:extLst>
          </p:cNvPr>
          <p:cNvSpPr txBox="1"/>
          <p:nvPr/>
        </p:nvSpPr>
        <p:spPr>
          <a:xfrm>
            <a:off x="5257800" y="190500"/>
            <a:ext cx="115062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30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PERCORSI PIU’ RAPPRESENTATI </a:t>
            </a:r>
          </a:p>
          <a:p>
            <a:pPr algn="ctr"/>
            <a:r>
              <a:rPr lang="it-IT" sz="30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 FILIERA FORMATIVA TECNOLOGICO PROFESSIONALE </a:t>
            </a:r>
          </a:p>
        </p:txBody>
      </p:sp>
    </p:spTree>
    <p:extLst>
      <p:ext uri="{BB962C8B-B14F-4D97-AF65-F5344CB8AC3E}">
        <p14:creationId xmlns:p14="http://schemas.microsoft.com/office/powerpoint/2010/main" val="29101733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a 1">
            <a:extLst>
              <a:ext uri="{FF2B5EF4-FFF2-40B4-BE49-F238E27FC236}">
                <a16:creationId xmlns:a16="http://schemas.microsoft.com/office/drawing/2014/main" id="{5C23E21C-77BB-69E2-E851-BC38089227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6395991"/>
              </p:ext>
            </p:extLst>
          </p:nvPr>
        </p:nvGraphicFramePr>
        <p:xfrm>
          <a:off x="2400300" y="4000500"/>
          <a:ext cx="13487400" cy="372903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715000">
                  <a:extLst>
                    <a:ext uri="{9D8B030D-6E8A-4147-A177-3AD203B41FA5}">
                      <a16:colId xmlns:a16="http://schemas.microsoft.com/office/drawing/2014/main" val="1109412986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09296177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2858167687"/>
                    </a:ext>
                  </a:extLst>
                </a:gridCol>
                <a:gridCol w="2092668">
                  <a:extLst>
                    <a:ext uri="{9D8B030D-6E8A-4147-A177-3AD203B41FA5}">
                      <a16:colId xmlns:a16="http://schemas.microsoft.com/office/drawing/2014/main" val="576827416"/>
                    </a:ext>
                  </a:extLst>
                </a:gridCol>
                <a:gridCol w="1412532">
                  <a:extLst>
                    <a:ext uri="{9D8B030D-6E8A-4147-A177-3AD203B41FA5}">
                      <a16:colId xmlns:a16="http://schemas.microsoft.com/office/drawing/2014/main" val="3812265007"/>
                    </a:ext>
                  </a:extLst>
                </a:gridCol>
              </a:tblGrid>
              <a:tr h="1590325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4000" b="1" u="none" strike="noStrike" dirty="0">
                          <a:effectLst/>
                        </a:rPr>
                        <a:t>TIPOLOGIA PERCORSI</a:t>
                      </a:r>
                      <a:endParaRPr lang="it-IT" sz="4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4000" b="1" u="none" strike="noStrike" dirty="0">
                          <a:effectLst/>
                        </a:rPr>
                        <a:t>AS 2024/25</a:t>
                      </a:r>
                      <a:endParaRPr lang="it-IT" sz="4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4000" b="1" u="none" strike="noStrike" dirty="0">
                          <a:effectLst/>
                        </a:rPr>
                        <a:t>AS 2025/26</a:t>
                      </a:r>
                      <a:endParaRPr lang="it-IT" sz="4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4000" b="1" u="none" strike="noStrike" dirty="0">
                          <a:effectLst/>
                        </a:rPr>
                        <a:t>TOTALE</a:t>
                      </a:r>
                      <a:endParaRPr lang="it-IT" sz="4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it-IT" sz="4000" b="1" u="none" strike="noStrike" dirty="0">
                          <a:effectLst/>
                        </a:rPr>
                        <a:t>%</a:t>
                      </a:r>
                      <a:endParaRPr lang="it-IT" sz="40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7376171"/>
                  </a:ext>
                </a:extLst>
              </a:tr>
              <a:tr h="712904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it-IT" sz="4000" u="none" strike="noStrike" dirty="0">
                          <a:effectLst/>
                        </a:rPr>
                        <a:t>ISTITUTO TECNICO</a:t>
                      </a:r>
                      <a:endParaRPr lang="it-IT" sz="40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it-IT" sz="4000" u="none" strike="noStrike" dirty="0">
                          <a:effectLst/>
                        </a:rPr>
                        <a:t>105</a:t>
                      </a:r>
                      <a:endParaRPr lang="it-IT" sz="40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it-IT" sz="4000" u="none" strike="noStrike" dirty="0">
                          <a:effectLst/>
                        </a:rPr>
                        <a:t>173</a:t>
                      </a:r>
                      <a:endParaRPr lang="it-IT" sz="40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it-IT" sz="4000" u="none" strike="noStrike" dirty="0">
                          <a:effectLst/>
                        </a:rPr>
                        <a:t>278</a:t>
                      </a:r>
                      <a:endParaRPr lang="it-IT" sz="40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it-IT" sz="4000" b="1" u="none" strike="noStrike" dirty="0">
                          <a:effectLst/>
                        </a:rPr>
                        <a:t>63%</a:t>
                      </a:r>
                      <a:endParaRPr lang="it-IT" sz="40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24796789"/>
                  </a:ext>
                </a:extLst>
              </a:tr>
              <a:tr h="712904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it-IT" sz="4000" u="none" strike="noStrike" dirty="0">
                          <a:effectLst/>
                        </a:rPr>
                        <a:t>ISTITUTO PROFESSIONALE</a:t>
                      </a:r>
                      <a:endParaRPr lang="it-IT" sz="40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it-IT" sz="4000" u="none" strike="noStrike" dirty="0">
                          <a:effectLst/>
                        </a:rPr>
                        <a:t>55</a:t>
                      </a:r>
                      <a:endParaRPr lang="it-IT" sz="40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it-IT" sz="4000" u="none" strike="noStrike" dirty="0">
                          <a:effectLst/>
                        </a:rPr>
                        <a:t>108</a:t>
                      </a:r>
                      <a:endParaRPr lang="it-IT" sz="40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it-IT" sz="4000" u="none" strike="noStrike" dirty="0">
                          <a:effectLst/>
                        </a:rPr>
                        <a:t>163</a:t>
                      </a:r>
                      <a:endParaRPr lang="it-IT" sz="40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it-IT" sz="4000" b="1" u="none" strike="noStrike" dirty="0">
                          <a:effectLst/>
                        </a:rPr>
                        <a:t>37%</a:t>
                      </a:r>
                      <a:endParaRPr lang="it-IT" sz="40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1454792"/>
                  </a:ext>
                </a:extLst>
              </a:tr>
              <a:tr h="712904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it-IT" sz="4000" b="1" u="none" strike="noStrike" dirty="0">
                          <a:effectLst/>
                        </a:rPr>
                        <a:t>TOTALE</a:t>
                      </a:r>
                      <a:endParaRPr lang="it-IT" sz="40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it-IT" sz="4000" b="1" u="none" strike="noStrike" dirty="0">
                          <a:effectLst/>
                        </a:rPr>
                        <a:t>160</a:t>
                      </a:r>
                      <a:endParaRPr lang="it-IT" sz="40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it-IT" sz="4000" b="1" u="none" strike="noStrike" dirty="0">
                          <a:effectLst/>
                        </a:rPr>
                        <a:t>281</a:t>
                      </a:r>
                      <a:endParaRPr lang="it-IT" sz="40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it-IT" sz="4000" b="1" u="none" strike="noStrike" dirty="0">
                          <a:effectLst/>
                        </a:rPr>
                        <a:t>441</a:t>
                      </a:r>
                      <a:endParaRPr lang="it-IT" sz="40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it-IT" sz="40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3891696"/>
                  </a:ext>
                </a:extLst>
              </a:tr>
            </a:tbl>
          </a:graphicData>
        </a:graphic>
      </p:graphicFrame>
      <p:sp>
        <p:nvSpPr>
          <p:cNvPr id="3" name="CasellaDiTesto 2">
            <a:extLst>
              <a:ext uri="{FF2B5EF4-FFF2-40B4-BE49-F238E27FC236}">
                <a16:creationId xmlns:a16="http://schemas.microsoft.com/office/drawing/2014/main" id="{1A2972A9-F858-DB39-2378-BEF9F94BEE75}"/>
              </a:ext>
            </a:extLst>
          </p:cNvPr>
          <p:cNvSpPr txBox="1"/>
          <p:nvPr/>
        </p:nvSpPr>
        <p:spPr>
          <a:xfrm>
            <a:off x="5181600" y="1104900"/>
            <a:ext cx="91440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40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DISTRIBUZIONE PERCORSI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40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 FILIERA FORMATIVA TECNOLOGICO PROFESSIONALE </a:t>
            </a:r>
          </a:p>
        </p:txBody>
      </p:sp>
    </p:spTree>
    <p:extLst>
      <p:ext uri="{BB962C8B-B14F-4D97-AF65-F5344CB8AC3E}">
        <p14:creationId xmlns:p14="http://schemas.microsoft.com/office/powerpoint/2010/main" val="1191487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AFBFAC62-01CF-625A-D7C8-A13C1EC83DC5}"/>
              </a:ext>
            </a:extLst>
          </p:cNvPr>
          <p:cNvSpPr txBox="1"/>
          <p:nvPr/>
        </p:nvSpPr>
        <p:spPr>
          <a:xfrm>
            <a:off x="5181600" y="801398"/>
            <a:ext cx="44958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30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ISTITUTI AUTORIZZATI </a:t>
            </a:r>
          </a:p>
          <a:p>
            <a:pPr algn="ctr"/>
            <a:r>
              <a:rPr lang="it-IT" sz="30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AS 2026/27</a:t>
            </a:r>
          </a:p>
        </p:txBody>
      </p:sp>
      <p:graphicFrame>
        <p:nvGraphicFramePr>
          <p:cNvPr id="4" name="Tabella 3">
            <a:extLst>
              <a:ext uri="{FF2B5EF4-FFF2-40B4-BE49-F238E27FC236}">
                <a16:creationId xmlns:a16="http://schemas.microsoft.com/office/drawing/2014/main" id="{30BA6088-2101-EB33-083B-A52DB1CE4334}"/>
              </a:ext>
            </a:extLst>
          </p:cNvPr>
          <p:cNvGraphicFramePr>
            <a:graphicFrameLocks noGrp="1"/>
          </p:cNvGraphicFramePr>
          <p:nvPr/>
        </p:nvGraphicFramePr>
        <p:xfrm>
          <a:off x="10287000" y="342900"/>
          <a:ext cx="7391401" cy="89192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468456">
                  <a:extLst>
                    <a:ext uri="{9D8B030D-6E8A-4147-A177-3AD203B41FA5}">
                      <a16:colId xmlns:a16="http://schemas.microsoft.com/office/drawing/2014/main" val="1437603894"/>
                    </a:ext>
                  </a:extLst>
                </a:gridCol>
                <a:gridCol w="2009312">
                  <a:extLst>
                    <a:ext uri="{9D8B030D-6E8A-4147-A177-3AD203B41FA5}">
                      <a16:colId xmlns:a16="http://schemas.microsoft.com/office/drawing/2014/main" val="3285569463"/>
                    </a:ext>
                  </a:extLst>
                </a:gridCol>
                <a:gridCol w="1913633">
                  <a:extLst>
                    <a:ext uri="{9D8B030D-6E8A-4147-A177-3AD203B41FA5}">
                      <a16:colId xmlns:a16="http://schemas.microsoft.com/office/drawing/2014/main" val="3663955745"/>
                    </a:ext>
                  </a:extLst>
                </a:gridCol>
              </a:tblGrid>
              <a:tr h="110490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2400" b="1" u="none" strike="noStrike" dirty="0">
                          <a:effectLst/>
                        </a:rPr>
                        <a:t>REGIONE</a:t>
                      </a:r>
                      <a:endParaRPr lang="it-IT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2400" b="1" u="none" strike="noStrike" dirty="0">
                          <a:effectLst/>
                        </a:rPr>
                        <a:t>Istituti autorizzati </a:t>
                      </a:r>
                      <a:br>
                        <a:rPr lang="it-IT" sz="2400" b="1" u="none" strike="noStrike" dirty="0">
                          <a:effectLst/>
                        </a:rPr>
                      </a:br>
                      <a:r>
                        <a:rPr lang="it-IT" sz="2400" b="1" u="none" strike="noStrike" dirty="0">
                          <a:effectLst/>
                        </a:rPr>
                        <a:t>al 12/1/2026</a:t>
                      </a:r>
                      <a:endParaRPr lang="it-IT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2400" b="1" u="none" strike="noStrike" dirty="0">
                          <a:effectLst/>
                        </a:rPr>
                        <a:t>Percorsi autorizzati</a:t>
                      </a:r>
                      <a:br>
                        <a:rPr lang="it-IT" sz="2400" b="1" u="none" strike="noStrike" dirty="0">
                          <a:effectLst/>
                        </a:rPr>
                      </a:br>
                      <a:r>
                        <a:rPr lang="it-IT" sz="2400" b="1" u="none" strike="noStrike" dirty="0">
                          <a:effectLst/>
                        </a:rPr>
                        <a:t>al 12/1/26</a:t>
                      </a:r>
                      <a:endParaRPr lang="it-IT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6876029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marL="72000" algn="l" fontAlgn="ctr">
                        <a:buNone/>
                      </a:pPr>
                      <a:r>
                        <a:rPr lang="it-IT" sz="2400" u="none" strike="noStrike" dirty="0">
                          <a:effectLst/>
                        </a:rPr>
                        <a:t>ABRUZZO</a:t>
                      </a:r>
                      <a:endParaRPr lang="it-IT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2400" u="none" strike="noStrike">
                          <a:effectLst/>
                        </a:rPr>
                        <a:t>18</a:t>
                      </a:r>
                      <a:endParaRPr lang="it-IT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2400" u="none" strike="noStrike">
                          <a:effectLst/>
                        </a:rPr>
                        <a:t>22</a:t>
                      </a:r>
                      <a:endParaRPr lang="it-IT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7466863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marL="72000" algn="l" fontAlgn="ctr">
                        <a:buNone/>
                      </a:pPr>
                      <a:r>
                        <a:rPr lang="it-IT" sz="2400" u="none" strike="noStrike">
                          <a:effectLst/>
                        </a:rPr>
                        <a:t>BASILICATA </a:t>
                      </a:r>
                      <a:endParaRPr lang="it-IT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2400" u="none" strike="noStrike">
                          <a:effectLst/>
                        </a:rPr>
                        <a:t>10</a:t>
                      </a:r>
                      <a:endParaRPr lang="it-IT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2400" u="none" strike="noStrike">
                          <a:effectLst/>
                        </a:rPr>
                        <a:t>11</a:t>
                      </a:r>
                      <a:endParaRPr lang="it-IT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1066006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marL="72000" algn="l" fontAlgn="ctr">
                        <a:buNone/>
                      </a:pPr>
                      <a:r>
                        <a:rPr lang="it-IT" sz="2400" u="none" strike="noStrike" dirty="0">
                          <a:effectLst/>
                        </a:rPr>
                        <a:t>CALABRIA</a:t>
                      </a:r>
                      <a:endParaRPr lang="it-IT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2400" u="none" strike="noStrike">
                          <a:effectLst/>
                        </a:rPr>
                        <a:t>19</a:t>
                      </a:r>
                      <a:endParaRPr lang="it-IT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2400" u="none" strike="noStrike">
                          <a:effectLst/>
                        </a:rPr>
                        <a:t>34</a:t>
                      </a:r>
                      <a:endParaRPr lang="it-IT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8119880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marL="72000" algn="l" fontAlgn="ctr">
                        <a:buNone/>
                      </a:pPr>
                      <a:r>
                        <a:rPr lang="it-IT" sz="2400" u="none" strike="noStrike" dirty="0">
                          <a:effectLst/>
                        </a:rPr>
                        <a:t>CAMPANIA</a:t>
                      </a:r>
                      <a:endParaRPr lang="it-IT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2400" u="none" strike="noStrike">
                          <a:effectLst/>
                        </a:rPr>
                        <a:t>65</a:t>
                      </a:r>
                      <a:endParaRPr lang="it-IT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2400" u="none" strike="noStrike">
                          <a:effectLst/>
                        </a:rPr>
                        <a:t>90</a:t>
                      </a:r>
                      <a:endParaRPr lang="it-IT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0003199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marL="72000" algn="l" fontAlgn="ctr">
                        <a:buNone/>
                      </a:pPr>
                      <a:r>
                        <a:rPr lang="it-IT" sz="2400" u="none" strike="noStrike">
                          <a:effectLst/>
                        </a:rPr>
                        <a:t>MOLISE </a:t>
                      </a:r>
                      <a:endParaRPr lang="it-IT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2400" u="none" strike="noStrike">
                          <a:effectLst/>
                        </a:rPr>
                        <a:t>5</a:t>
                      </a:r>
                      <a:endParaRPr lang="it-IT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2400" u="none" strike="noStrike">
                          <a:effectLst/>
                        </a:rPr>
                        <a:t>5</a:t>
                      </a:r>
                      <a:endParaRPr lang="it-IT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6212405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marL="72000" algn="l" fontAlgn="ctr">
                        <a:buNone/>
                      </a:pPr>
                      <a:r>
                        <a:rPr lang="it-IT" sz="2400" u="none" strike="noStrike">
                          <a:effectLst/>
                        </a:rPr>
                        <a:t>PUGLIA</a:t>
                      </a:r>
                      <a:endParaRPr lang="it-IT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2400" u="none" strike="noStrike">
                          <a:effectLst/>
                        </a:rPr>
                        <a:t>43</a:t>
                      </a:r>
                      <a:endParaRPr lang="it-IT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2400" u="none" strike="noStrike">
                          <a:effectLst/>
                        </a:rPr>
                        <a:t>62</a:t>
                      </a:r>
                      <a:endParaRPr lang="it-IT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1049332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marL="72000" algn="l" fontAlgn="ctr">
                        <a:buNone/>
                      </a:pPr>
                      <a:r>
                        <a:rPr lang="it-IT" sz="2400" u="none" strike="noStrike">
                          <a:effectLst/>
                        </a:rPr>
                        <a:t>SARDEGNA</a:t>
                      </a:r>
                      <a:endParaRPr lang="it-IT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2400" u="none" strike="noStrike">
                          <a:effectLst/>
                        </a:rPr>
                        <a:t>7</a:t>
                      </a:r>
                      <a:endParaRPr lang="it-IT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2400" u="none" strike="noStrike">
                          <a:effectLst/>
                        </a:rPr>
                        <a:t>7</a:t>
                      </a:r>
                      <a:endParaRPr lang="it-IT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3175836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marL="72000" algn="l" fontAlgn="ctr">
                        <a:buNone/>
                      </a:pPr>
                      <a:r>
                        <a:rPr lang="it-IT" sz="2400" u="none" strike="noStrike" dirty="0">
                          <a:effectLst/>
                        </a:rPr>
                        <a:t>SICILIA</a:t>
                      </a:r>
                      <a:endParaRPr lang="it-IT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2400" u="none" strike="noStrike">
                          <a:effectLst/>
                        </a:rPr>
                        <a:t>28</a:t>
                      </a:r>
                      <a:endParaRPr lang="it-IT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2400" u="none" strike="noStrike">
                          <a:effectLst/>
                        </a:rPr>
                        <a:t>45</a:t>
                      </a:r>
                      <a:endParaRPr lang="it-IT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137671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marL="72000" algn="l" fontAlgn="ctr">
                        <a:buNone/>
                      </a:pPr>
                      <a:r>
                        <a:rPr lang="it-IT" sz="2400" u="none" strike="noStrike">
                          <a:effectLst/>
                        </a:rPr>
                        <a:t>LAZIO</a:t>
                      </a:r>
                      <a:endParaRPr lang="it-IT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2400" u="none" strike="noStrike">
                          <a:effectLst/>
                        </a:rPr>
                        <a:t>36</a:t>
                      </a:r>
                      <a:endParaRPr lang="it-IT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2400" u="none" strike="noStrike">
                          <a:effectLst/>
                        </a:rPr>
                        <a:t>44</a:t>
                      </a:r>
                      <a:endParaRPr lang="it-IT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0718415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marL="72000" algn="l" fontAlgn="ctr">
                        <a:buNone/>
                      </a:pPr>
                      <a:r>
                        <a:rPr lang="it-IT" sz="2400" u="none" strike="noStrike">
                          <a:effectLst/>
                        </a:rPr>
                        <a:t>MARCHE </a:t>
                      </a:r>
                      <a:endParaRPr lang="it-IT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2400" u="none" strike="noStrike" dirty="0">
                          <a:effectLst/>
                        </a:rPr>
                        <a:t>21</a:t>
                      </a:r>
                      <a:endParaRPr lang="it-IT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2400" u="none" strike="noStrike">
                          <a:effectLst/>
                        </a:rPr>
                        <a:t>32</a:t>
                      </a:r>
                      <a:endParaRPr lang="it-IT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9900058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marL="72000" algn="l" fontAlgn="ctr">
                        <a:buNone/>
                      </a:pPr>
                      <a:r>
                        <a:rPr lang="it-IT" sz="2400" u="none" strike="noStrike">
                          <a:effectLst/>
                        </a:rPr>
                        <a:t>TOSCANA</a:t>
                      </a:r>
                      <a:endParaRPr lang="it-IT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2400" u="none" strike="noStrike">
                          <a:effectLst/>
                        </a:rPr>
                        <a:t>16</a:t>
                      </a:r>
                      <a:endParaRPr lang="it-IT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2400" u="none" strike="noStrike">
                          <a:effectLst/>
                        </a:rPr>
                        <a:t>21</a:t>
                      </a:r>
                      <a:endParaRPr lang="it-IT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5906231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marL="72000" algn="l" fontAlgn="ctr">
                        <a:buNone/>
                      </a:pPr>
                      <a:r>
                        <a:rPr lang="it-IT" sz="2400" u="none" strike="noStrike">
                          <a:effectLst/>
                        </a:rPr>
                        <a:t>UMBRIA</a:t>
                      </a:r>
                      <a:endParaRPr lang="it-IT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2400" u="none" strike="noStrike">
                          <a:effectLst/>
                        </a:rPr>
                        <a:t>3</a:t>
                      </a:r>
                      <a:endParaRPr lang="it-IT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2400" u="none" strike="noStrike">
                          <a:effectLst/>
                        </a:rPr>
                        <a:t>6</a:t>
                      </a:r>
                      <a:endParaRPr lang="it-IT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2617527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marL="72000" algn="l" fontAlgn="ctr">
                        <a:buNone/>
                      </a:pPr>
                      <a:r>
                        <a:rPr lang="it-IT" sz="2400" u="none" strike="noStrike">
                          <a:effectLst/>
                        </a:rPr>
                        <a:t>EMILIA ROMAGNA</a:t>
                      </a:r>
                      <a:endParaRPr lang="it-IT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2400" u="none" strike="noStrike">
                          <a:effectLst/>
                        </a:rPr>
                        <a:t>19</a:t>
                      </a:r>
                      <a:endParaRPr lang="it-IT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2400" u="none" strike="noStrike">
                          <a:effectLst/>
                        </a:rPr>
                        <a:t>24</a:t>
                      </a:r>
                      <a:endParaRPr lang="it-IT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2609332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marL="72000" algn="l" fontAlgn="ctr">
                        <a:buNone/>
                      </a:pPr>
                      <a:r>
                        <a:rPr lang="it-IT" sz="2400" u="none" strike="noStrike" dirty="0">
                          <a:effectLst/>
                        </a:rPr>
                        <a:t>FRIULI VENEZIA GIULIA </a:t>
                      </a:r>
                      <a:endParaRPr lang="it-IT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2400" u="none" strike="noStrike" dirty="0">
                          <a:effectLst/>
                        </a:rPr>
                        <a:t>6</a:t>
                      </a:r>
                      <a:endParaRPr lang="it-IT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2400" u="none" strike="noStrike">
                          <a:effectLst/>
                        </a:rPr>
                        <a:t>10</a:t>
                      </a:r>
                      <a:endParaRPr lang="it-IT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1927668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marL="72000" algn="l" fontAlgn="ctr">
                        <a:buNone/>
                      </a:pPr>
                      <a:r>
                        <a:rPr lang="it-IT" sz="2400" u="none" strike="noStrike">
                          <a:effectLst/>
                        </a:rPr>
                        <a:t>LIGURIA</a:t>
                      </a:r>
                      <a:endParaRPr lang="it-IT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2400" u="none" strike="noStrike">
                          <a:effectLst/>
                        </a:rPr>
                        <a:t>3</a:t>
                      </a:r>
                      <a:endParaRPr lang="it-IT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2400" u="none" strike="noStrike">
                          <a:effectLst/>
                        </a:rPr>
                        <a:t>4</a:t>
                      </a:r>
                      <a:endParaRPr lang="it-IT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2228914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marL="72000" algn="l" fontAlgn="ctr">
                        <a:buNone/>
                      </a:pPr>
                      <a:r>
                        <a:rPr lang="it-IT" sz="2400" u="none" strike="noStrike" dirty="0">
                          <a:effectLst/>
                        </a:rPr>
                        <a:t>LOMBARDIA </a:t>
                      </a:r>
                      <a:endParaRPr lang="it-IT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2400" u="none" strike="noStrike">
                          <a:effectLst/>
                        </a:rPr>
                        <a:t>46</a:t>
                      </a:r>
                      <a:endParaRPr lang="it-IT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2400" u="none" strike="noStrike">
                          <a:effectLst/>
                        </a:rPr>
                        <a:t>57</a:t>
                      </a:r>
                      <a:endParaRPr lang="it-IT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0650223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marL="72000" algn="l" fontAlgn="ctr">
                        <a:buNone/>
                      </a:pPr>
                      <a:r>
                        <a:rPr lang="it-IT" sz="2400" u="none" strike="noStrike" dirty="0">
                          <a:effectLst/>
                        </a:rPr>
                        <a:t>PIEMONTE</a:t>
                      </a:r>
                      <a:endParaRPr lang="it-IT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2400" u="none" strike="noStrike">
                          <a:effectLst/>
                        </a:rPr>
                        <a:t>29</a:t>
                      </a:r>
                      <a:endParaRPr lang="it-IT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2400" u="none" strike="noStrike" dirty="0">
                          <a:effectLst/>
                        </a:rPr>
                        <a:t>41</a:t>
                      </a:r>
                      <a:endParaRPr lang="it-IT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9583400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marL="72000" algn="l" fontAlgn="ctr">
                        <a:buNone/>
                      </a:pPr>
                      <a:r>
                        <a:rPr lang="it-IT" sz="2400" u="none" strike="noStrike" dirty="0">
                          <a:effectLst/>
                        </a:rPr>
                        <a:t>PROVINCIA DI BOLZANO</a:t>
                      </a:r>
                      <a:endParaRPr lang="it-IT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2400" u="none" strike="noStrike">
                          <a:effectLst/>
                        </a:rPr>
                        <a:t>1</a:t>
                      </a:r>
                      <a:endParaRPr lang="it-IT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2400" u="none" strike="noStrike" dirty="0">
                          <a:effectLst/>
                        </a:rPr>
                        <a:t>1</a:t>
                      </a:r>
                      <a:endParaRPr lang="it-IT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2710206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marL="72000" algn="l" fontAlgn="ctr">
                        <a:buNone/>
                      </a:pPr>
                      <a:r>
                        <a:rPr lang="it-IT" sz="2400" u="none" strike="noStrike" dirty="0">
                          <a:effectLst/>
                        </a:rPr>
                        <a:t>PROVINCIA DI TRENTO</a:t>
                      </a:r>
                      <a:endParaRPr lang="it-IT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2400" u="none" strike="noStrike">
                          <a:effectLst/>
                        </a:rPr>
                        <a:t>5</a:t>
                      </a:r>
                      <a:endParaRPr lang="it-IT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2400" u="none" strike="noStrike" dirty="0">
                          <a:effectLst/>
                        </a:rPr>
                        <a:t>5</a:t>
                      </a:r>
                      <a:endParaRPr lang="it-IT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4226006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marL="72000" algn="l" fontAlgn="ctr">
                        <a:buNone/>
                      </a:pPr>
                      <a:r>
                        <a:rPr lang="it-IT" sz="2400" u="none" strike="noStrike" dirty="0">
                          <a:effectLst/>
                        </a:rPr>
                        <a:t>VENETO</a:t>
                      </a:r>
                      <a:endParaRPr lang="it-IT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2400" u="none" strike="noStrike">
                          <a:effectLst/>
                        </a:rPr>
                        <a:t>18</a:t>
                      </a:r>
                      <a:endParaRPr lang="it-IT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2400" u="none" strike="noStrike" dirty="0">
                          <a:effectLst/>
                        </a:rPr>
                        <a:t>21</a:t>
                      </a:r>
                      <a:endParaRPr lang="it-IT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691191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2400" b="1" u="none" strike="noStrike" dirty="0">
                          <a:effectLst/>
                        </a:rPr>
                        <a:t>TOTALE</a:t>
                      </a:r>
                      <a:endParaRPr lang="it-IT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2400" b="1" u="none" strike="noStrike" dirty="0">
                          <a:effectLst/>
                        </a:rPr>
                        <a:t>398</a:t>
                      </a:r>
                      <a:endParaRPr lang="it-IT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2400" b="1" u="none" strike="noStrike" dirty="0">
                          <a:effectLst/>
                        </a:rPr>
                        <a:t>542</a:t>
                      </a:r>
                      <a:endParaRPr lang="it-IT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7695207"/>
                  </a:ext>
                </a:extLst>
              </a:tr>
            </a:tbl>
          </a:graphicData>
        </a:graphic>
      </p:graphicFrame>
      <p:graphicFrame>
        <p:nvGraphicFramePr>
          <p:cNvPr id="5" name="Tabella 4">
            <a:extLst>
              <a:ext uri="{FF2B5EF4-FFF2-40B4-BE49-F238E27FC236}">
                <a16:creationId xmlns:a16="http://schemas.microsoft.com/office/drawing/2014/main" id="{EDF38193-E8D6-95E6-3281-2FE7369180A6}"/>
              </a:ext>
            </a:extLst>
          </p:cNvPr>
          <p:cNvGraphicFramePr>
            <a:graphicFrameLocks noGrp="1"/>
          </p:cNvGraphicFramePr>
          <p:nvPr/>
        </p:nvGraphicFramePr>
        <p:xfrm>
          <a:off x="1752600" y="2441045"/>
          <a:ext cx="6134100" cy="24701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76967">
                  <a:extLst>
                    <a:ext uri="{9D8B030D-6E8A-4147-A177-3AD203B41FA5}">
                      <a16:colId xmlns:a16="http://schemas.microsoft.com/office/drawing/2014/main" val="2878967817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261566678"/>
                    </a:ext>
                  </a:extLst>
                </a:gridCol>
                <a:gridCol w="2023533">
                  <a:extLst>
                    <a:ext uri="{9D8B030D-6E8A-4147-A177-3AD203B41FA5}">
                      <a16:colId xmlns:a16="http://schemas.microsoft.com/office/drawing/2014/main" val="418034914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it-IT" sz="3200" b="1" u="none" strike="noStrike" dirty="0">
                          <a:effectLst/>
                        </a:rPr>
                        <a:t>AREA</a:t>
                      </a:r>
                      <a:endParaRPr lang="it-IT" sz="3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3200" b="1" u="none" strike="noStrike" dirty="0">
                          <a:effectLst/>
                        </a:rPr>
                        <a:t>Istituti</a:t>
                      </a:r>
                      <a:endParaRPr lang="it-IT" sz="3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3200" b="1" u="none" strike="noStrike" dirty="0">
                          <a:effectLst/>
                        </a:rPr>
                        <a:t>Percorsi</a:t>
                      </a:r>
                      <a:endParaRPr lang="it-IT" sz="3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75213963"/>
                  </a:ext>
                </a:extLst>
              </a:tr>
              <a:tr h="23495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it-IT" sz="3200" b="1" u="none" strike="noStrike">
                          <a:effectLst/>
                        </a:rPr>
                        <a:t>SUD</a:t>
                      </a:r>
                      <a:endParaRPr lang="it-IT" sz="3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3200" u="none" strike="noStrike">
                          <a:effectLst/>
                        </a:rPr>
                        <a:t>195</a:t>
                      </a:r>
                      <a:endParaRPr lang="it-IT" sz="3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3200" u="none" strike="noStrike" dirty="0">
                          <a:effectLst/>
                        </a:rPr>
                        <a:t>276</a:t>
                      </a:r>
                      <a:endParaRPr lang="it-IT" sz="3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23973561"/>
                  </a:ext>
                </a:extLst>
              </a:tr>
              <a:tr h="23495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it-IT" sz="3200" b="1" u="none" strike="noStrike" dirty="0">
                          <a:effectLst/>
                        </a:rPr>
                        <a:t>CENTRO</a:t>
                      </a:r>
                      <a:endParaRPr lang="it-IT" sz="3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3200" u="none" strike="noStrike" dirty="0">
                          <a:effectLst/>
                        </a:rPr>
                        <a:t>76</a:t>
                      </a:r>
                      <a:endParaRPr lang="it-IT" sz="3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3200" u="none" strike="noStrike">
                          <a:effectLst/>
                        </a:rPr>
                        <a:t>103</a:t>
                      </a:r>
                      <a:endParaRPr lang="it-IT" sz="3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23393736"/>
                  </a:ext>
                </a:extLst>
              </a:tr>
              <a:tr h="24130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it-IT" sz="3200" b="1" u="none" strike="noStrike" dirty="0">
                          <a:effectLst/>
                        </a:rPr>
                        <a:t>NORD</a:t>
                      </a:r>
                      <a:endParaRPr lang="it-IT" sz="3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3200" u="none" strike="noStrike" dirty="0">
                          <a:effectLst/>
                        </a:rPr>
                        <a:t>127</a:t>
                      </a:r>
                      <a:endParaRPr lang="it-IT" sz="3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3200" u="none" strike="noStrike" dirty="0">
                          <a:effectLst/>
                        </a:rPr>
                        <a:t>163</a:t>
                      </a:r>
                      <a:endParaRPr lang="it-IT" sz="3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6126294"/>
                  </a:ext>
                </a:extLst>
              </a:tr>
              <a:tr h="24130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it-IT" sz="3200" b="1" u="none" strike="noStrike" dirty="0">
                          <a:effectLst/>
                        </a:rPr>
                        <a:t>TOTALE</a:t>
                      </a:r>
                      <a:endParaRPr lang="it-IT" sz="3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3200" b="1" u="none" strike="noStrike" dirty="0">
                          <a:effectLst/>
                        </a:rPr>
                        <a:t>398</a:t>
                      </a:r>
                      <a:endParaRPr lang="it-IT" sz="3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3200" b="1" u="none" strike="noStrike" dirty="0">
                          <a:effectLst/>
                        </a:rPr>
                        <a:t>542</a:t>
                      </a:r>
                      <a:endParaRPr lang="it-IT" sz="3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58350148"/>
                  </a:ext>
                </a:extLst>
              </a:tr>
            </a:tbl>
          </a:graphicData>
        </a:graphic>
      </p:graphicFrame>
      <p:graphicFrame>
        <p:nvGraphicFramePr>
          <p:cNvPr id="6" name="Grafico 5">
            <a:extLst>
              <a:ext uri="{FF2B5EF4-FFF2-40B4-BE49-F238E27FC236}">
                <a16:creationId xmlns:a16="http://schemas.microsoft.com/office/drawing/2014/main" id="{03A494C5-3F2B-8C72-C546-1E036F5508A2}"/>
              </a:ext>
            </a:extLst>
          </p:cNvPr>
          <p:cNvGraphicFramePr>
            <a:graphicFrameLocks/>
          </p:cNvGraphicFramePr>
          <p:nvPr/>
        </p:nvGraphicFramePr>
        <p:xfrm>
          <a:off x="1295400" y="5143500"/>
          <a:ext cx="7772400" cy="365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630139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864E6B-6EFE-32AC-D8CA-E90D61A19D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>
            <a:extLst>
              <a:ext uri="{FF2B5EF4-FFF2-40B4-BE49-F238E27FC236}">
                <a16:creationId xmlns:a16="http://schemas.microsoft.com/office/drawing/2014/main" id="{3AE12012-7AB9-E5B6-B5B1-41CFD7F92F7B}"/>
              </a:ext>
            </a:extLst>
          </p:cNvPr>
          <p:cNvSpPr/>
          <p:nvPr/>
        </p:nvSpPr>
        <p:spPr>
          <a:xfrm>
            <a:off x="16800430" y="8886198"/>
            <a:ext cx="458870" cy="372102"/>
          </a:xfrm>
          <a:custGeom>
            <a:avLst/>
            <a:gdLst/>
            <a:ahLst/>
            <a:cxnLst/>
            <a:rect l="l" t="t" r="r" b="b"/>
            <a:pathLst>
              <a:path w="458870" h="372102">
                <a:moveTo>
                  <a:pt x="0" y="0"/>
                </a:moveTo>
                <a:lnTo>
                  <a:pt x="458870" y="0"/>
                </a:lnTo>
                <a:lnTo>
                  <a:pt x="458870" y="372102"/>
                </a:lnTo>
                <a:lnTo>
                  <a:pt x="0" y="37210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3D19B119-B0E0-D770-E6D2-22C4E6263AD2}"/>
              </a:ext>
            </a:extLst>
          </p:cNvPr>
          <p:cNvSpPr txBox="1"/>
          <p:nvPr/>
        </p:nvSpPr>
        <p:spPr>
          <a:xfrm>
            <a:off x="5460471" y="4919386"/>
            <a:ext cx="8149730" cy="13315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0079"/>
              </a:lnSpc>
            </a:pPr>
            <a:r>
              <a:rPr lang="en-US" sz="7199" dirty="0">
                <a:solidFill>
                  <a:srgbClr val="FFFFFF"/>
                </a:solidFill>
                <a:latin typeface="Codec Pro"/>
                <a:ea typeface="Codec Pro"/>
                <a:cs typeface="Codec Pro"/>
                <a:sym typeface="Codec Pro"/>
              </a:rPr>
              <a:t>OECD  GNE - SR </a:t>
            </a:r>
          </a:p>
        </p:txBody>
      </p:sp>
      <p:sp>
        <p:nvSpPr>
          <p:cNvPr id="9" name="Segnaposto contenuto 2">
            <a:extLst>
              <a:ext uri="{FF2B5EF4-FFF2-40B4-BE49-F238E27FC236}">
                <a16:creationId xmlns:a16="http://schemas.microsoft.com/office/drawing/2014/main" id="{5B9E55EE-5DF6-C9B9-6D8B-CF1720CE94A6}"/>
              </a:ext>
            </a:extLst>
          </p:cNvPr>
          <p:cNvSpPr>
            <a:spLocks noGrp="1"/>
          </p:cNvSpPr>
          <p:nvPr/>
        </p:nvSpPr>
        <p:spPr>
          <a:xfrm>
            <a:off x="1431975" y="3690221"/>
            <a:ext cx="14589841" cy="556807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it-IT" dirty="0">
              <a:solidFill>
                <a:schemeClr val="accent1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it-IT" dirty="0">
              <a:solidFill>
                <a:schemeClr val="accent1"/>
              </a:solidFill>
              <a:latin typeface="Arial"/>
              <a:cs typeface="Arial"/>
            </a:endParaRPr>
          </a:p>
        </p:txBody>
      </p:sp>
      <p:sp>
        <p:nvSpPr>
          <p:cNvPr id="10" name="Titolo 1">
            <a:extLst>
              <a:ext uri="{FF2B5EF4-FFF2-40B4-BE49-F238E27FC236}">
                <a16:creationId xmlns:a16="http://schemas.microsoft.com/office/drawing/2014/main" id="{4BF6928C-A5E2-C507-7A4A-887428C50824}"/>
              </a:ext>
            </a:extLst>
          </p:cNvPr>
          <p:cNvSpPr>
            <a:spLocks noGrp="1"/>
          </p:cNvSpPr>
          <p:nvPr/>
        </p:nvSpPr>
        <p:spPr>
          <a:xfrm>
            <a:off x="4029997" y="615975"/>
            <a:ext cx="1425800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34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FF"/>
                </a:highlight>
                <a:latin typeface="Arial"/>
                <a:cs typeface="Arial"/>
              </a:rPr>
              <a:t>LE AZIONI DI PROMOZIONE DELLA FILIERA</a:t>
            </a:r>
          </a:p>
          <a:p>
            <a:pPr algn="ctr"/>
            <a:r>
              <a:rPr lang="it-IT" sz="34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FF"/>
                </a:highlight>
                <a:latin typeface="Arial"/>
                <a:cs typeface="Arial"/>
              </a:rPr>
              <a:t> FORMATIVA  TECNOLOGICO – PROFESSIONALE PER UN ORIENTAMENTO EFFICACE  </a:t>
            </a:r>
            <a:r>
              <a:rPr lang="it-IT" sz="28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FF"/>
                </a:highlight>
                <a:latin typeface="Arial"/>
                <a:cs typeface="Arial"/>
              </a:rPr>
              <a:t> </a:t>
            </a:r>
          </a:p>
        </p:txBody>
      </p:sp>
      <p:graphicFrame>
        <p:nvGraphicFramePr>
          <p:cNvPr id="2" name="Diagramma 1">
            <a:extLst>
              <a:ext uri="{FF2B5EF4-FFF2-40B4-BE49-F238E27FC236}">
                <a16:creationId xmlns:a16="http://schemas.microsoft.com/office/drawing/2014/main" id="{7F363469-F054-772E-6969-1DE34F8901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82222497"/>
              </p:ext>
            </p:extLst>
          </p:nvPr>
        </p:nvGraphicFramePr>
        <p:xfrm>
          <a:off x="609600" y="2187557"/>
          <a:ext cx="17068799" cy="58242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5654712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342</TotalTime>
  <Words>1532</Words>
  <Application>Microsoft Office PowerPoint</Application>
  <PresentationFormat>Personalizzato</PresentationFormat>
  <Paragraphs>535</Paragraphs>
  <Slides>20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20</vt:i4>
      </vt:variant>
    </vt:vector>
  </HeadingPairs>
  <TitlesOfParts>
    <vt:vector size="29" baseType="lpstr">
      <vt:lpstr>Wingdings</vt:lpstr>
      <vt:lpstr>Times New Roman</vt:lpstr>
      <vt:lpstr>English111 Adagio BT</vt:lpstr>
      <vt:lpstr>Codec Pro</vt:lpstr>
      <vt:lpstr>Aptos Narrow</vt:lpstr>
      <vt:lpstr>Calibri</vt:lpstr>
      <vt:lpstr>Arial</vt:lpstr>
      <vt:lpstr>Aptos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Copia di Arancione Crema Semplice Piano di Marketing Presentazione</dc:title>
  <dc:creator>Lombardo Gianluca</dc:creator>
  <cp:lastModifiedBy>Acerra Ettore</cp:lastModifiedBy>
  <cp:revision>418</cp:revision>
  <dcterms:created xsi:type="dcterms:W3CDTF">2006-08-16T00:00:00Z</dcterms:created>
  <dcterms:modified xsi:type="dcterms:W3CDTF">2026-01-27T13:27:38Z</dcterms:modified>
  <dc:identifier>DAG-e2buEIE</dc:identifier>
</cp:coreProperties>
</file>